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39" r:id="rId2"/>
  </p:sldMasterIdLst>
  <p:notesMasterIdLst>
    <p:notesMasterId r:id="rId45"/>
  </p:notesMasterIdLst>
  <p:sldIdLst>
    <p:sldId id="301" r:id="rId3"/>
    <p:sldId id="257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41" r:id="rId44"/>
  </p:sldIdLst>
  <p:sldSz cx="12192000" cy="6858000"/>
  <p:notesSz cx="6858000" cy="9144000"/>
  <p:custDataLst>
    <p:tags r:id="rId4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65ED"/>
    <a:srgbClr val="51E33D"/>
    <a:srgbClr val="2617E7"/>
    <a:srgbClr val="FFFF00"/>
    <a:srgbClr val="B2B2B2"/>
    <a:srgbClr val="FFFF99"/>
    <a:srgbClr val="FF00FF"/>
    <a:srgbClr val="FF0066"/>
    <a:srgbClr val="FF66CC"/>
    <a:srgbClr val="2D51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96333" autoAdjust="0"/>
  </p:normalViewPr>
  <p:slideViewPr>
    <p:cSldViewPr snapToGrid="0">
      <p:cViewPr>
        <p:scale>
          <a:sx n="81" d="100"/>
          <a:sy n="81" d="100"/>
        </p:scale>
        <p:origin x="-33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405C8-7EFE-4B15-807D-7765AE454758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0661A-DBC5-460F-8DD8-4E346A31B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55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361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08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658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92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 userDrawn="1"/>
        </p:nvSpPr>
        <p:spPr>
          <a:xfrm>
            <a:off x="4160939" y="2952925"/>
            <a:ext cx="2910980" cy="101506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ОТВЕТ</a:t>
            </a:r>
            <a:endParaRPr lang="ru-R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49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FCE874-D57E-467F-A85D-E58B35CA2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6454553-B238-42F2-A4D0-5FC6F95211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3093DB4-D3A6-49C0-890C-77896BDE9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5D66-37AC-44DB-A517-B5F243E9ED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0F9E9E8-EBF6-4890-A468-892FDD5F3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93070AD-A556-46F9-8BC0-6F887807F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A35B-57CA-4F10-A3A4-86C617F9A2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15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FE9FAA-9DD5-4AF5-8487-F5C64B21D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0BBE61E-3737-4C60-A927-6E8C963FE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8D8FB4B-54D8-4CA3-95EF-7181FA1E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5D66-37AC-44DB-A517-B5F243E9ED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E648529-1052-4930-982C-71964164A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D384B34-6BCB-4BF4-93A7-AD1FA1D9B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A35B-57CA-4F10-A3A4-86C617F9A2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221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3E197B-58A5-4393-9BB3-EAA7D8BF6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67880EA-6560-41A8-84ED-B72FD89D0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0C0589F-A45D-49BE-9D85-B473915F5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5D66-37AC-44DB-A517-B5F243E9ED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CF64A41-AC71-4D09-A820-246590991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BDD223A-3042-4200-8605-400328D09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A35B-57CA-4F10-A3A4-86C617F9A2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960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F3ABA1-51E5-4BA1-BCF3-ED73DB3B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DB3655F-7ABD-4397-9F5E-7F4B02D831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906AFED-1E4F-4E18-B195-8363E9ADA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CA74ADE-EE72-4C45-98B0-158C348C8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5D66-37AC-44DB-A517-B5F243E9ED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EDCFE01-DC42-4D77-AFBA-AD47D17D3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8AFE33D-B42F-4A60-884F-306474F0C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A35B-57CA-4F10-A3A4-86C617F9A2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25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CCDD43-CC3B-4549-84FD-5382BF804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8DBC1F5-F773-43DB-B8B0-BBBFAC14C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3B0C091-CDAF-4110-83CC-4F9FF4BA6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15AF6C5-4F39-4002-A20E-FC4EA5F68E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358803C-FCF7-42C2-9409-D0AC46DFC6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78D8593-37EB-4F68-A8A8-8FC989E7E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5D66-37AC-44DB-A517-B5F243E9ED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0B03C45-9430-462F-AAB0-446F3250F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9303D84-FD83-4FE0-BFC9-7ACBE31C0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A35B-57CA-4F10-A3A4-86C617F9A2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647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F497C4-FC63-49E1-A891-93ACC76AE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7315E81-634E-4678-906F-D081D92FB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5D66-37AC-44DB-A517-B5F243E9ED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05CCB92-D03F-4BC0-8788-1A3BB741E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B3E87B7-1EDD-4E47-B329-D8512AC33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A35B-57CA-4F10-A3A4-86C617F9A2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56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C11610F-109E-4576-8814-903E23684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5D66-37AC-44DB-A517-B5F243E9ED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2EFAE06-BDB2-4ECD-A959-F9670DC78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9151BE5-71B4-442B-B4A6-B426CFC82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A35B-57CA-4F10-A3A4-86C617F9A2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19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936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3873FD-34C9-41D6-A38D-F7F9105DA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363BB06-0C84-42D6-972F-CD115E491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D15516B-126B-4FE6-837C-3964735B1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869B70D-E901-4EE9-953C-5C82D395E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5D66-37AC-44DB-A517-B5F243E9ED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E2847D2-FE78-4B09-9924-D34FF0C90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FB2920C-C9D4-4ED0-ADA7-94E7176DF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A35B-57CA-4F10-A3A4-86C617F9A2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692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A31AB0-3E88-4F22-8465-261C4BCDE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9A15CA1-00EB-4633-BB21-7C1F5E4BBF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31F3589-2FA8-415A-8EB8-61A3E0020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EB37A82-C1BC-48CB-8B0A-4D2D46F6C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5D66-37AC-44DB-A517-B5F243E9ED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914DC1E-2C8D-4E19-BD9D-39A2B6237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6FC8669-9FF2-4AE7-8DB2-9495C6730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A35B-57CA-4F10-A3A4-86C617F9A2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56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440140-1B49-4996-B626-DDEAAE899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69A4D83-1251-4296-AADE-6E1020B83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1AA5411-5D5E-4F8A-B9EA-CD422E09B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5D66-37AC-44DB-A517-B5F243E9ED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9212E2D-72C1-4384-896F-500361C65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9DE4BB-357E-48FC-9522-A3CC99D6B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A35B-57CA-4F10-A3A4-86C617F9A2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650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935D46F-C794-4C7D-8640-9B6256E82E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340149F-60A1-4AD9-A61E-45BBC0017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4DE24CE-D3D0-4CFB-8339-2FCDA67F2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5D66-37AC-44DB-A517-B5F243E9ED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FC9A50-9A08-460A-885A-79361A47F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73A56D3-EDA6-42B2-AE1C-66EE6A0F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A35B-57CA-4F10-A3A4-86C617F9A2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17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283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55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48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310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020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60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768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5DBFB-DE8D-4744-928A-4B216267F296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52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2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5CD4E7-FB92-44ED-829E-FB15302EF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AEF1684-5F19-48E1-80DF-6B841D88B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0146443-341E-4C15-84BA-823B270A1E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25D66-37AC-44DB-A517-B5F243E9ED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50B0F7B-91FD-47E0-A293-CB7304BC8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F46E301-2810-4504-895A-9DA0A1F214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DA35B-57CA-4F10-A3A4-86C617F9A2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12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slide" Target="slide37.xml"/><Relationship Id="rId18" Type="http://schemas.openxmlformats.org/officeDocument/2006/relationships/slide" Target="slide39.xml"/><Relationship Id="rId3" Type="http://schemas.openxmlformats.org/officeDocument/2006/relationships/notesSlide" Target="../notesSlides/notesSlide1.xml"/><Relationship Id="rId21" Type="http://schemas.openxmlformats.org/officeDocument/2006/relationships/slide" Target="slide25.xml"/><Relationship Id="rId7" Type="http://schemas.openxmlformats.org/officeDocument/2006/relationships/slide" Target="slide27.xml"/><Relationship Id="rId12" Type="http://schemas.openxmlformats.org/officeDocument/2006/relationships/slide" Target="slide29.xml"/><Relationship Id="rId17" Type="http://schemas.openxmlformats.org/officeDocument/2006/relationships/slide" Target="slide31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23.xml"/><Relationship Id="rId20" Type="http://schemas.openxmlformats.org/officeDocument/2006/relationships/slide" Target="slide17.xml"/><Relationship Id="rId1" Type="http://schemas.openxmlformats.org/officeDocument/2006/relationships/tags" Target="../tags/tag3.xml"/><Relationship Id="rId6" Type="http://schemas.openxmlformats.org/officeDocument/2006/relationships/slide" Target="slide19.xml"/><Relationship Id="rId11" Type="http://schemas.openxmlformats.org/officeDocument/2006/relationships/slide" Target="slide21.xml"/><Relationship Id="rId24" Type="http://schemas.openxmlformats.org/officeDocument/2006/relationships/slide" Target="slide41.xml"/><Relationship Id="rId5" Type="http://schemas.openxmlformats.org/officeDocument/2006/relationships/slide" Target="slide11.xml"/><Relationship Id="rId15" Type="http://schemas.openxmlformats.org/officeDocument/2006/relationships/slide" Target="slide15.xml"/><Relationship Id="rId23" Type="http://schemas.openxmlformats.org/officeDocument/2006/relationships/slide" Target="slide42.xml"/><Relationship Id="rId10" Type="http://schemas.openxmlformats.org/officeDocument/2006/relationships/slide" Target="slide13.xml"/><Relationship Id="rId19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5.xml"/><Relationship Id="rId14" Type="http://schemas.openxmlformats.org/officeDocument/2006/relationships/slide" Target="slide7.xml"/><Relationship Id="rId22" Type="http://schemas.openxmlformats.org/officeDocument/2006/relationships/slide" Target="slide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4" Type="http://schemas.openxmlformats.org/officeDocument/2006/relationships/slide" Target="slide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4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4" Type="http://schemas.openxmlformats.org/officeDocument/2006/relationships/slide" Target="slide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6F77FA95-431C-4692-944E-1AB681D748FE}"/>
              </a:ext>
            </a:extLst>
          </p:cNvPr>
          <p:cNvSpPr txBox="1">
            <a:spLocks/>
          </p:cNvSpPr>
          <p:nvPr/>
        </p:nvSpPr>
        <p:spPr>
          <a:xfrm>
            <a:off x="11454269" y="6225354"/>
            <a:ext cx="447366" cy="3267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>
              <a:solidFill>
                <a:srgbClr val="4472C4">
                  <a:lumMod val="60000"/>
                  <a:lumOff val="40000"/>
                </a:srgbClr>
              </a:solidFill>
              <a:latin typeface="TT Norms Bold" panose="02000803040000020004" pitchFamily="2" charset="-52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623" y="1954005"/>
            <a:ext cx="5972175" cy="2971800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5744307" y="5030612"/>
            <a:ext cx="4896259" cy="1088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Викторина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60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6F77FA95-431C-4692-944E-1AB681D748FE}"/>
              </a:ext>
            </a:extLst>
          </p:cNvPr>
          <p:cNvSpPr txBox="1">
            <a:spLocks/>
          </p:cNvSpPr>
          <p:nvPr/>
        </p:nvSpPr>
        <p:spPr>
          <a:xfrm>
            <a:off x="11454269" y="6225354"/>
            <a:ext cx="447366" cy="3267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>
              <a:solidFill>
                <a:srgbClr val="4472C4">
                  <a:lumMod val="60000"/>
                  <a:lumOff val="40000"/>
                </a:srgbClr>
              </a:solidFill>
              <a:latin typeface="TT Norms Bold" panose="02000803040000020004" pitchFamily="2" charset="-52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3247292" y="-35170"/>
            <a:ext cx="8944708" cy="3668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               вопрос   за 800</a:t>
            </a:r>
            <a:b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4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4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4100" cap="none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 </a:t>
            </a:r>
            <a:r>
              <a:rPr lang="ru-RU" sz="4100" cap="none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Международные спортивные игры </a:t>
            </a:r>
            <a:endParaRPr lang="ru-RU" sz="4100" cap="none" dirty="0" smtClean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ctr">
              <a:defRPr/>
            </a:pPr>
            <a:r>
              <a:rPr lang="ru-RU" sz="4100" cap="none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проходили </a:t>
            </a:r>
            <a:r>
              <a:rPr lang="ru-RU" sz="4100" cap="none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 4 по 16 июля 2012 года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angle 4">
            <a:hlinkClick r:id="rId3" action="ppaction://hlinksldjump"/>
          </p:cNvPr>
          <p:cNvSpPr/>
          <p:nvPr/>
        </p:nvSpPr>
        <p:spPr>
          <a:xfrm>
            <a:off x="4876726" y="5367859"/>
            <a:ext cx="34223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rgbClr val="2617E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rgbClr val="2617E7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72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6F77FA95-431C-4692-944E-1AB681D748FE}"/>
              </a:ext>
            </a:extLst>
          </p:cNvPr>
          <p:cNvSpPr txBox="1">
            <a:spLocks/>
          </p:cNvSpPr>
          <p:nvPr/>
        </p:nvSpPr>
        <p:spPr>
          <a:xfrm>
            <a:off x="11454269" y="6225354"/>
            <a:ext cx="447366" cy="3267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>
              <a:solidFill>
                <a:srgbClr val="4472C4">
                  <a:lumMod val="60000"/>
                  <a:lumOff val="40000"/>
                </a:srgbClr>
              </a:solidFill>
              <a:latin typeface="TT Norms Bold" panose="02000803040000020004" pitchFamily="2" charset="-52"/>
            </a:endParaRPr>
          </a:p>
        </p:txBody>
      </p:sp>
      <p:sp>
        <p:nvSpPr>
          <p:cNvPr id="5" name="Прямоугольник 2"/>
          <p:cNvSpPr/>
          <p:nvPr/>
        </p:nvSpPr>
        <p:spPr>
          <a:xfrm>
            <a:off x="3214836" y="269632"/>
            <a:ext cx="8686799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</a:p>
          <a:p>
            <a:pPr algn="ctr"/>
            <a:endParaRPr lang="ru-RU" sz="3500" dirty="0" smtClean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350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Талисманом Игр был выбран рысёнок Тихоня. Его прототипом стала рысь Тихон из кузбасского музея-заповедника «Томская </a:t>
            </a:r>
            <a:r>
              <a:rPr lang="ru-RU" sz="3500" dirty="0" err="1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писаница</a:t>
            </a:r>
            <a:r>
              <a:rPr lang="ru-RU" sz="350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». Тихоня – потому что в тайге не принято шуметь.  </a:t>
            </a: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353" y="5338093"/>
            <a:ext cx="2352552" cy="806590"/>
          </a:xfrm>
          <a:prstGeom prst="rect">
            <a:avLst/>
          </a:prstGeom>
        </p:spPr>
      </p:pic>
      <p:sp>
        <p:nvSpPr>
          <p:cNvPr id="10" name="Rectangle 7">
            <a:hlinkClick r:id="rId4" action="ppaction://hlinksldjump"/>
          </p:cNvPr>
          <p:cNvSpPr/>
          <p:nvPr/>
        </p:nvSpPr>
        <p:spPr>
          <a:xfrm>
            <a:off x="5490458" y="5490406"/>
            <a:ext cx="13764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37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6F77FA95-431C-4692-944E-1AB681D748FE}"/>
              </a:ext>
            </a:extLst>
          </p:cNvPr>
          <p:cNvSpPr txBox="1">
            <a:spLocks/>
          </p:cNvSpPr>
          <p:nvPr/>
        </p:nvSpPr>
        <p:spPr>
          <a:xfrm>
            <a:off x="11454269" y="6225354"/>
            <a:ext cx="447366" cy="3267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>
              <a:solidFill>
                <a:srgbClr val="4472C4">
                  <a:lumMod val="60000"/>
                  <a:lumOff val="40000"/>
                </a:srgbClr>
              </a:solidFill>
              <a:latin typeface="TT Norms Bold" panose="02000803040000020004" pitchFamily="2" charset="-52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3470031" y="156996"/>
            <a:ext cx="8826404" cy="1513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       </a:t>
            </a:r>
            <a:r>
              <a:rPr kumimoji="0" lang="ru-RU" sz="3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</a:t>
            </a:r>
            <a:r>
              <a:rPr kumimoji="0" lang="ru-RU" sz="3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 200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angle 4">
            <a:hlinkClick r:id="rId3" action="ppaction://hlinksldjump"/>
          </p:cNvPr>
          <p:cNvSpPr/>
          <p:nvPr/>
        </p:nvSpPr>
        <p:spPr>
          <a:xfrm>
            <a:off x="4958787" y="5276356"/>
            <a:ext cx="34223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rgbClr val="2617E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rgbClr val="2617E7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42" name="Picture 2" descr="C:\Users\user\Downloads\Магнит 50мм RU_Монтажная область 1 коп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75" y="1306513"/>
            <a:ext cx="3744059" cy="375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15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6F77FA95-431C-4692-944E-1AB681D748FE}"/>
              </a:ext>
            </a:extLst>
          </p:cNvPr>
          <p:cNvSpPr txBox="1">
            <a:spLocks/>
          </p:cNvSpPr>
          <p:nvPr/>
        </p:nvSpPr>
        <p:spPr>
          <a:xfrm>
            <a:off x="11454269" y="6225354"/>
            <a:ext cx="447366" cy="3267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>
              <a:solidFill>
                <a:srgbClr val="4472C4">
                  <a:lumMod val="60000"/>
                  <a:lumOff val="40000"/>
                </a:srgbClr>
              </a:solidFill>
              <a:latin typeface="TT Norms Bold" panose="02000803040000020004" pitchFamily="2" charset="-52"/>
            </a:endParaRPr>
          </a:p>
        </p:txBody>
      </p:sp>
      <p:sp>
        <p:nvSpPr>
          <p:cNvPr id="5" name="Прямоугольник 2"/>
          <p:cNvSpPr/>
          <p:nvPr/>
        </p:nvSpPr>
        <p:spPr>
          <a:xfrm>
            <a:off x="2649415" y="314771"/>
            <a:ext cx="954258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</a:p>
          <a:p>
            <a:pPr algn="ctr"/>
            <a:endParaRPr lang="ru-RU" sz="3500" dirty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350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Участие в Играх принимают </a:t>
            </a:r>
            <a:r>
              <a:rPr lang="ru-RU" sz="3500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страны</a:t>
            </a:r>
          </a:p>
          <a:p>
            <a:pPr algn="ctr"/>
            <a:r>
              <a:rPr lang="ru-RU" sz="3500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Индия</a:t>
            </a:r>
            <a:r>
              <a:rPr lang="ru-RU" sz="350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Малайзия, Вьетнам, </a:t>
            </a:r>
            <a:r>
              <a:rPr lang="ru-RU" sz="3500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Таджикистан</a:t>
            </a:r>
            <a:r>
              <a:rPr lang="ru-RU" sz="350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ru-RU" sz="3500" dirty="0">
              <a:solidFill>
                <a:srgbClr val="8064A2">
                  <a:lumMod val="40000"/>
                  <a:lumOff val="60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920353" y="5083926"/>
            <a:ext cx="2352552" cy="806590"/>
            <a:chOff x="4836371" y="5499514"/>
            <a:chExt cx="2352552" cy="806590"/>
          </a:xfrm>
        </p:grpSpPr>
        <p:pic>
          <p:nvPicPr>
            <p:cNvPr id="9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371" y="5499514"/>
              <a:ext cx="2352552" cy="806590"/>
            </a:xfrm>
            <a:prstGeom prst="rect">
              <a:avLst/>
            </a:prstGeom>
          </p:spPr>
        </p:pic>
        <p:sp>
          <p:nvSpPr>
            <p:cNvPr id="10" name="Rectangle 7">
              <a:hlinkClick r:id="rId4" action="ppaction://hlinksldjump"/>
            </p:cNvPr>
            <p:cNvSpPr/>
            <p:nvPr/>
          </p:nvSpPr>
          <p:spPr>
            <a:xfrm>
              <a:off x="5408396" y="5690461"/>
              <a:ext cx="13764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000" dirty="0" smtClean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Узнать ответ</a:t>
              </a:r>
              <a:endParaRPr lang="ru-RU" sz="2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747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6F77FA95-431C-4692-944E-1AB681D748FE}"/>
              </a:ext>
            </a:extLst>
          </p:cNvPr>
          <p:cNvSpPr txBox="1">
            <a:spLocks/>
          </p:cNvSpPr>
          <p:nvPr/>
        </p:nvSpPr>
        <p:spPr>
          <a:xfrm>
            <a:off x="11454269" y="6225354"/>
            <a:ext cx="447366" cy="3267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>
              <a:solidFill>
                <a:srgbClr val="4472C4">
                  <a:lumMod val="60000"/>
                  <a:lumOff val="40000"/>
                </a:srgbClr>
              </a:solidFill>
              <a:latin typeface="TT Norms Bold" panose="02000803040000020004" pitchFamily="2" charset="-52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1700447" y="1282407"/>
            <a:ext cx="10491554" cy="1513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14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14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1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          </a:t>
            </a:r>
            <a:r>
              <a:rPr kumimoji="0" lang="ru-RU" sz="1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</a:t>
            </a:r>
            <a:r>
              <a:rPr kumimoji="0" lang="ru-RU" sz="1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 400</a:t>
            </a: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4000" cap="none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Участие в Играх принимают страны Олимпийского совета Азии (такие, как Южная Корея, Индия, Малайзия, Вьетнам, Таджикистан, Узбекистан, Кыргызстан, Саудовская Аравия и др. А также регионы России, которые утверждены концепцией проведения игр: Москва, Уральский федеральный округ, Сибирский федеральный округ, Дальневосточный федеральный округ, Саха (Якутия), Республика Татарстан, Республика Башкортостан.</a:t>
            </a:r>
            <a:endParaRPr kumimoji="0" lang="ru-RU" sz="1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4">
            <a:hlinkClick r:id="rId3" action="ppaction://hlinksldjump"/>
          </p:cNvPr>
          <p:cNvSpPr/>
          <p:nvPr/>
        </p:nvSpPr>
        <p:spPr>
          <a:xfrm>
            <a:off x="4911895" y="5331378"/>
            <a:ext cx="34223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rgbClr val="2617E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rgbClr val="2617E7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49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6F77FA95-431C-4692-944E-1AB681D748FE}"/>
              </a:ext>
            </a:extLst>
          </p:cNvPr>
          <p:cNvSpPr txBox="1">
            <a:spLocks/>
          </p:cNvSpPr>
          <p:nvPr/>
        </p:nvSpPr>
        <p:spPr>
          <a:xfrm>
            <a:off x="11454269" y="6225354"/>
            <a:ext cx="447366" cy="3267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>
              <a:solidFill>
                <a:srgbClr val="4472C4">
                  <a:lumMod val="60000"/>
                  <a:lumOff val="40000"/>
                </a:srgbClr>
              </a:solidFill>
              <a:latin typeface="TT Norms Bold" panose="02000803040000020004" pitchFamily="2" charset="-52"/>
            </a:endParaRPr>
          </a:p>
        </p:txBody>
      </p:sp>
      <p:sp>
        <p:nvSpPr>
          <p:cNvPr id="5" name="Прямоугольник 2"/>
          <p:cNvSpPr/>
          <p:nvPr/>
        </p:nvSpPr>
        <p:spPr>
          <a:xfrm>
            <a:off x="2873422" y="412092"/>
            <a:ext cx="931857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</a:t>
            </a:r>
            <a:r>
              <a:rPr lang="ru-RU" sz="3500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600</a:t>
            </a:r>
          </a:p>
          <a:p>
            <a:pPr algn="ctr"/>
            <a:endParaRPr lang="ru-RU" sz="3500" dirty="0" smtClean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350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 Международные спортивные игры </a:t>
            </a:r>
            <a:endParaRPr lang="ru-RU" sz="3500" dirty="0" smtClean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3500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r>
              <a:rPr lang="ru-RU" sz="350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Дети Азии» </a:t>
            </a:r>
            <a:r>
              <a:rPr lang="ru-RU" sz="350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проводились на 12 спортивных объектах по 22 видам </a:t>
            </a:r>
            <a:r>
              <a:rPr lang="ru-RU" sz="3500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спорта</a:t>
            </a:r>
            <a:r>
              <a:rPr lang="ru-RU" sz="350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ru-RU" sz="4800" dirty="0">
              <a:solidFill>
                <a:srgbClr val="8064A2">
                  <a:lumMod val="40000"/>
                  <a:lumOff val="60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920353" y="5071633"/>
            <a:ext cx="2352552" cy="806590"/>
            <a:chOff x="4836371" y="5499514"/>
            <a:chExt cx="2352552" cy="806590"/>
          </a:xfrm>
        </p:grpSpPr>
        <p:pic>
          <p:nvPicPr>
            <p:cNvPr id="9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371" y="5499514"/>
              <a:ext cx="2352552" cy="806590"/>
            </a:xfrm>
            <a:prstGeom prst="rect">
              <a:avLst/>
            </a:prstGeom>
          </p:spPr>
        </p:pic>
        <p:sp>
          <p:nvSpPr>
            <p:cNvPr id="10" name="Rectangle 7">
              <a:hlinkClick r:id="rId4" action="ppaction://hlinksldjump"/>
            </p:cNvPr>
            <p:cNvSpPr/>
            <p:nvPr/>
          </p:nvSpPr>
          <p:spPr>
            <a:xfrm>
              <a:off x="5408396" y="5690461"/>
              <a:ext cx="13764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000" dirty="0" smtClean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Узнать ответ</a:t>
              </a:r>
              <a:endParaRPr lang="ru-RU" sz="2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462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6F77FA95-431C-4692-944E-1AB681D748FE}"/>
              </a:ext>
            </a:extLst>
          </p:cNvPr>
          <p:cNvSpPr txBox="1">
            <a:spLocks/>
          </p:cNvSpPr>
          <p:nvPr/>
        </p:nvSpPr>
        <p:spPr>
          <a:xfrm>
            <a:off x="11454269" y="6225354"/>
            <a:ext cx="447366" cy="3267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>
              <a:solidFill>
                <a:srgbClr val="4472C4">
                  <a:lumMod val="60000"/>
                  <a:lumOff val="40000"/>
                </a:srgbClr>
              </a:solidFill>
              <a:latin typeface="TT Norms Bold" panose="02000803040000020004" pitchFamily="2" charset="-52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2965937" y="2090823"/>
            <a:ext cx="9400367" cy="1513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0" b="1" cap="none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</a:t>
            </a:r>
            <a:r>
              <a:rPr lang="ru-RU" sz="14000" b="1" cap="none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ответ          </a:t>
            </a:r>
            <a:r>
              <a:rPr lang="ru-RU" sz="14000" cap="none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</a:t>
            </a:r>
            <a:r>
              <a:rPr lang="ru-RU" sz="14000" cap="none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600</a:t>
            </a:r>
          </a:p>
          <a:p>
            <a:pPr algn="ctr"/>
            <a:endParaRPr lang="ru-RU" sz="14000" cap="none" dirty="0" smtClean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14000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Соревнования проводились на 12 спортивных объектах по 22 видам спорта: баскетбол, бокс, волейбол, дзюдо, </a:t>
            </a:r>
            <a:r>
              <a:rPr lang="ru-RU" sz="14000" cap="none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кураш</a:t>
            </a:r>
            <a:r>
              <a:rPr lang="ru-RU" sz="14000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легкая атлетика, </a:t>
            </a:r>
            <a:r>
              <a:rPr lang="ru-RU" sz="14000" cap="none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мас-рестлинг</a:t>
            </a:r>
            <a:r>
              <a:rPr lang="ru-RU" sz="14000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настольный теннис, пауэрлифтинг (</a:t>
            </a:r>
            <a:r>
              <a:rPr lang="ru-RU" sz="14000" cap="none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</a:t>
            </a:r>
            <a:r>
              <a:rPr lang="ru-RU" sz="14000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плавание, пулевая стрельба, самбо, вольная борьба, стрельба из лука, стрельба стендовая, тхэквондо, футбол, </a:t>
            </a:r>
            <a:r>
              <a:rPr lang="ru-RU" sz="14000" cap="none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хапсагай</a:t>
            </a:r>
            <a:r>
              <a:rPr lang="ru-RU" sz="14000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художественная гимнастика, шахматы, шашки, якутские прыжки.</a:t>
            </a:r>
          </a:p>
          <a:p>
            <a:pPr algn="ctr"/>
            <a:endParaRPr lang="ru-RU" sz="4000" cap="none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4">
            <a:hlinkClick r:id="rId3" action="ppaction://hlinksldjump"/>
          </p:cNvPr>
          <p:cNvSpPr/>
          <p:nvPr/>
        </p:nvSpPr>
        <p:spPr>
          <a:xfrm>
            <a:off x="5111187" y="5514883"/>
            <a:ext cx="34223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rgbClr val="2617E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rgbClr val="2617E7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73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6F77FA95-431C-4692-944E-1AB681D748FE}"/>
              </a:ext>
            </a:extLst>
          </p:cNvPr>
          <p:cNvSpPr txBox="1">
            <a:spLocks/>
          </p:cNvSpPr>
          <p:nvPr/>
        </p:nvSpPr>
        <p:spPr>
          <a:xfrm>
            <a:off x="11454269" y="6225354"/>
            <a:ext cx="447366" cy="3267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>
              <a:solidFill>
                <a:srgbClr val="4472C4">
                  <a:lumMod val="60000"/>
                  <a:lumOff val="40000"/>
                </a:srgbClr>
              </a:solidFill>
              <a:latin typeface="TT Norms Bold" panose="02000803040000020004" pitchFamily="2" charset="-52"/>
            </a:endParaRPr>
          </a:p>
        </p:txBody>
      </p:sp>
      <p:sp>
        <p:nvSpPr>
          <p:cNvPr id="9" name="Прямоугольник 2"/>
          <p:cNvSpPr/>
          <p:nvPr/>
        </p:nvSpPr>
        <p:spPr>
          <a:xfrm>
            <a:off x="3543081" y="267877"/>
            <a:ext cx="835855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</a:t>
            </a:r>
            <a:r>
              <a:rPr lang="ru-RU" sz="3500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800</a:t>
            </a:r>
          </a:p>
          <a:p>
            <a:pPr algn="ctr"/>
            <a:endParaRPr lang="ru-RU" sz="3500" dirty="0" smtClean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350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рамках </a:t>
            </a:r>
            <a:r>
              <a:rPr lang="ru-RU" sz="350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VII </a:t>
            </a:r>
            <a:r>
              <a:rPr lang="ru-RU" sz="3500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Международных спортивных игр </a:t>
            </a:r>
            <a:r>
              <a:rPr lang="ru-RU" sz="350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«Дети Азии» </a:t>
            </a:r>
            <a:r>
              <a:rPr lang="ru-RU" sz="350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разыграно 199 комплектов медалей. </a:t>
            </a:r>
            <a:r>
              <a:rPr lang="ru-RU" sz="3500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по </a:t>
            </a:r>
            <a:r>
              <a:rPr lang="ru-RU" sz="350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итогам соревнований первое место завоевали юные спортсмены Сибирского федерального </a:t>
            </a:r>
            <a:r>
              <a:rPr lang="ru-RU" sz="3500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округа.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5082556" y="5096219"/>
            <a:ext cx="2352552" cy="806590"/>
            <a:chOff x="4836371" y="5499514"/>
            <a:chExt cx="2352552" cy="806590"/>
          </a:xfrm>
        </p:grpSpPr>
        <p:pic>
          <p:nvPicPr>
            <p:cNvPr id="10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371" y="5499514"/>
              <a:ext cx="2352552" cy="806590"/>
            </a:xfrm>
            <a:prstGeom prst="rect">
              <a:avLst/>
            </a:prstGeom>
          </p:spPr>
        </p:pic>
        <p:sp>
          <p:nvSpPr>
            <p:cNvPr id="12" name="Rectangle 7">
              <a:hlinkClick r:id="rId4" action="ppaction://hlinksldjump"/>
            </p:cNvPr>
            <p:cNvSpPr/>
            <p:nvPr/>
          </p:nvSpPr>
          <p:spPr>
            <a:xfrm>
              <a:off x="5408396" y="5690461"/>
              <a:ext cx="13764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000" dirty="0" smtClean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Узнать ответ</a:t>
              </a:r>
              <a:endParaRPr lang="ru-RU" sz="2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282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6F77FA95-431C-4692-944E-1AB681D748FE}"/>
              </a:ext>
            </a:extLst>
          </p:cNvPr>
          <p:cNvSpPr txBox="1">
            <a:spLocks/>
          </p:cNvSpPr>
          <p:nvPr/>
        </p:nvSpPr>
        <p:spPr>
          <a:xfrm>
            <a:off x="11454269" y="6225354"/>
            <a:ext cx="447366" cy="3267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>
              <a:solidFill>
                <a:srgbClr val="4472C4">
                  <a:lumMod val="60000"/>
                  <a:lumOff val="40000"/>
                </a:srgbClr>
              </a:solidFill>
              <a:latin typeface="TT Norms Bold" panose="02000803040000020004" pitchFamily="2" charset="-52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3342150" y="625919"/>
            <a:ext cx="8872826" cy="1513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500" b="1" cap="none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      </a:t>
            </a:r>
            <a:r>
              <a:rPr lang="ru-RU" sz="3500" cap="none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</a:t>
            </a:r>
            <a:r>
              <a:rPr lang="ru-RU" sz="3500" cap="none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 800</a:t>
            </a:r>
            <a:endParaRPr lang="ru-RU" sz="3500" cap="none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5439434" y="6075037"/>
            <a:ext cx="34223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rgbClr val="2617E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rgbClr val="2617E7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28" y="2350106"/>
            <a:ext cx="8755441" cy="269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31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6F77FA95-431C-4692-944E-1AB681D748FE}"/>
              </a:ext>
            </a:extLst>
          </p:cNvPr>
          <p:cNvSpPr txBox="1">
            <a:spLocks/>
          </p:cNvSpPr>
          <p:nvPr/>
        </p:nvSpPr>
        <p:spPr>
          <a:xfrm>
            <a:off x="11454269" y="6225354"/>
            <a:ext cx="447366" cy="3267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>
              <a:solidFill>
                <a:srgbClr val="4472C4">
                  <a:lumMod val="60000"/>
                  <a:lumOff val="40000"/>
                </a:srgbClr>
              </a:solidFill>
              <a:latin typeface="TT Norms Bold" panose="02000803040000020004" pitchFamily="2" charset="-52"/>
            </a:endParaRPr>
          </a:p>
        </p:txBody>
      </p:sp>
      <p:sp>
        <p:nvSpPr>
          <p:cNvPr id="7" name="Прямоугольник 2"/>
          <p:cNvSpPr/>
          <p:nvPr/>
        </p:nvSpPr>
        <p:spPr>
          <a:xfrm>
            <a:off x="3017418" y="885322"/>
            <a:ext cx="9174582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</a:p>
          <a:p>
            <a:pPr algn="ctr"/>
            <a:endParaRPr lang="ru-RU" sz="3500" dirty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3500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Какие вида спорта вошли в </a:t>
            </a:r>
            <a:r>
              <a:rPr lang="ru-RU" sz="3500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программу</a:t>
            </a:r>
          </a:p>
          <a:p>
            <a:pPr algn="ctr"/>
            <a:r>
              <a:rPr lang="ru-RU" sz="3500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 </a:t>
            </a:r>
            <a:r>
              <a:rPr lang="ru-RU" sz="3500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зимних Международных спортивных </a:t>
            </a:r>
            <a:endParaRPr lang="ru-RU" sz="3500" dirty="0" smtClean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3500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Игр </a:t>
            </a:r>
            <a:r>
              <a:rPr lang="ru-RU" sz="350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«Дети Азии».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5252157" y="5582132"/>
            <a:ext cx="2352552" cy="806590"/>
            <a:chOff x="4836371" y="5499514"/>
            <a:chExt cx="2352552" cy="806590"/>
          </a:xfrm>
        </p:grpSpPr>
        <p:pic>
          <p:nvPicPr>
            <p:cNvPr id="8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371" y="5499514"/>
              <a:ext cx="2352552" cy="806590"/>
            </a:xfrm>
            <a:prstGeom prst="rect">
              <a:avLst/>
            </a:prstGeom>
          </p:spPr>
        </p:pic>
        <p:sp>
          <p:nvSpPr>
            <p:cNvPr id="9" name="Rectangle 7">
              <a:hlinkClick r:id="rId4" action="ppaction://hlinksldjump"/>
            </p:cNvPr>
            <p:cNvSpPr/>
            <p:nvPr/>
          </p:nvSpPr>
          <p:spPr>
            <a:xfrm>
              <a:off x="5408396" y="5690461"/>
              <a:ext cx="13764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000" dirty="0" smtClean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Узнать ответ</a:t>
              </a:r>
              <a:endParaRPr lang="ru-RU" sz="2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656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D5190"/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457814"/>
              </p:ext>
            </p:extLst>
          </p:nvPr>
        </p:nvGraphicFramePr>
        <p:xfrm>
          <a:off x="298943" y="184643"/>
          <a:ext cx="11676185" cy="6631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5237"/>
                <a:gridCol w="2335237"/>
                <a:gridCol w="2335237"/>
                <a:gridCol w="2335237"/>
                <a:gridCol w="2335237"/>
              </a:tblGrid>
              <a:tr h="125491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История</a:t>
                      </a:r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Философия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Экономика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Психология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Иностранный язык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</a:tr>
              <a:tr h="1611381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4" action="ppaction://hlinksldjump"/>
                        </a:rPr>
                        <a:t>200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5" action="ppaction://hlinksldjump"/>
                        </a:rPr>
                        <a:t>200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6" action="ppaction://hlinksldjump"/>
                        </a:rPr>
                        <a:t>200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7" action="ppaction://hlinksldjump"/>
                        </a:rPr>
                        <a:t>200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8" action="ppaction://hlinksldjump"/>
                        </a:rPr>
                        <a:t>200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</a:tr>
              <a:tr h="1254913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9" action="ppaction://hlinksldjump"/>
                        </a:rPr>
                        <a:t>400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0" action="ppaction://hlinksldjump"/>
                        </a:rPr>
                        <a:t>400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1" action="ppaction://hlinksldjump"/>
                        </a:rPr>
                        <a:t>400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2" action="ppaction://hlinksldjump"/>
                        </a:rPr>
                        <a:t>400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3" action="ppaction://hlinksldjump"/>
                        </a:rPr>
                        <a:t>400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</a:tr>
              <a:tr h="1254913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4" action="ppaction://hlinksldjump"/>
                        </a:rPr>
                        <a:t>600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5" action="ppaction://hlinksldjump"/>
                        </a:rPr>
                        <a:t>600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6" action="ppaction://hlinksldjump"/>
                        </a:rPr>
                        <a:t>600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7" action="ppaction://hlinksldjump"/>
                        </a:rPr>
                        <a:t>600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8" action="ppaction://hlinksldjump"/>
                        </a:rPr>
                        <a:t>600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</a:tr>
              <a:tr h="1254913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9" action="ppaction://hlinksldjump"/>
                        </a:rPr>
                        <a:t>800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20" action="ppaction://hlinksldjump"/>
                        </a:rPr>
                        <a:t>800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21" action="ppaction://hlinksldjump"/>
                        </a:rPr>
                        <a:t>800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22" action="ppaction://hlinksldjump"/>
                        </a:rPr>
                        <a:t>800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23" action="ppaction://hlinksldjump"/>
                        </a:rPr>
                        <a:t>800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747521"/>
              </p:ext>
            </p:extLst>
          </p:nvPr>
        </p:nvGraphicFramePr>
        <p:xfrm>
          <a:off x="2" y="0"/>
          <a:ext cx="12192001" cy="6858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91025"/>
                <a:gridCol w="1981200"/>
                <a:gridCol w="1952625"/>
                <a:gridCol w="1905000"/>
                <a:gridCol w="1962151"/>
              </a:tblGrid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5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История игр</a:t>
                      </a:r>
                      <a:endParaRPr lang="ru-RU" sz="25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u="none" dirty="0" smtClean="0">
                          <a:solidFill>
                            <a:srgbClr val="FFFF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4" action="ppaction://hlinksldjump"/>
                        </a:rPr>
                        <a:t>200</a:t>
                      </a:r>
                      <a:endParaRPr lang="ru-RU" sz="3500" u="none" dirty="0">
                        <a:solidFill>
                          <a:srgbClr val="FFFF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dirty="0" smtClean="0">
                          <a:solidFill>
                            <a:srgbClr val="FFFF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9" action="ppaction://hlinksldjump"/>
                        </a:rPr>
                        <a:t>400</a:t>
                      </a:r>
                      <a:endParaRPr lang="ru-RU" sz="3500" dirty="0">
                        <a:solidFill>
                          <a:srgbClr val="FFFF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dirty="0" smtClean="0">
                          <a:solidFill>
                            <a:srgbClr val="FFFF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4" action="ppaction://hlinksldjump"/>
                        </a:rPr>
                        <a:t>600</a:t>
                      </a:r>
                      <a:endParaRPr lang="ru-RU" sz="3500" dirty="0">
                        <a:solidFill>
                          <a:srgbClr val="FFFF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dirty="0" smtClean="0">
                          <a:solidFill>
                            <a:srgbClr val="FFFF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9" action="ppaction://hlinksldjump"/>
                        </a:rPr>
                        <a:t>800</a:t>
                      </a:r>
                      <a:endParaRPr lang="ru-RU" sz="3500" dirty="0">
                        <a:solidFill>
                          <a:srgbClr val="FFFF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5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Верю не верю</a:t>
                      </a:r>
                      <a:endParaRPr lang="ru-RU" sz="25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rgbClr val="FFFF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5" action="ppaction://hlinksldjump"/>
                        </a:rPr>
                        <a:t>200</a:t>
                      </a:r>
                      <a:endParaRPr lang="ru-RU" sz="3500" b="0" dirty="0">
                        <a:solidFill>
                          <a:srgbClr val="FFFF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rgbClr val="FFFF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0" action="ppaction://hlinksldjump"/>
                        </a:rPr>
                        <a:t>400</a:t>
                      </a:r>
                      <a:endParaRPr lang="ru-RU" sz="3500" b="0" dirty="0">
                        <a:solidFill>
                          <a:srgbClr val="FFFF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rgbClr val="FFFF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5" action="ppaction://hlinksldjump"/>
                        </a:rPr>
                        <a:t>600</a:t>
                      </a:r>
                      <a:endParaRPr lang="ru-RU" sz="3500" b="0" dirty="0">
                        <a:solidFill>
                          <a:srgbClr val="FFFF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rgbClr val="FFFF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0" action="ppaction://hlinksldjump"/>
                        </a:rPr>
                        <a:t>800</a:t>
                      </a:r>
                      <a:endParaRPr lang="ru-RU" sz="3500" b="0" dirty="0">
                        <a:solidFill>
                          <a:srgbClr val="FFFF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5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Правила</a:t>
                      </a:r>
                      <a:r>
                        <a:rPr lang="ru-RU" sz="2500" b="0" cap="none" spc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соревнований</a:t>
                      </a:r>
                      <a:endParaRPr lang="ru-RU" sz="25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rgbClr val="FFFF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6" action="ppaction://hlinksldjump"/>
                        </a:rPr>
                        <a:t>200</a:t>
                      </a:r>
                      <a:endParaRPr lang="ru-RU" sz="3500" b="0" dirty="0">
                        <a:solidFill>
                          <a:srgbClr val="FFFF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rgbClr val="FFFF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1" action="ppaction://hlinksldjump"/>
                        </a:rPr>
                        <a:t>400</a:t>
                      </a:r>
                      <a:endParaRPr lang="ru-RU" sz="3500" b="0" dirty="0">
                        <a:solidFill>
                          <a:srgbClr val="FFFF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rgbClr val="FFFF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6" action="ppaction://hlinksldjump"/>
                        </a:rPr>
                        <a:t>600</a:t>
                      </a:r>
                      <a:endParaRPr lang="ru-RU" sz="3500" b="0" dirty="0">
                        <a:solidFill>
                          <a:srgbClr val="FFFF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rgbClr val="FFFF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1" action="ppaction://hlinksldjump"/>
                        </a:rPr>
                        <a:t>800</a:t>
                      </a:r>
                      <a:endParaRPr lang="ru-RU" sz="3500" b="0" dirty="0">
                        <a:solidFill>
                          <a:srgbClr val="FFFF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5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Объекты</a:t>
                      </a:r>
                      <a:endParaRPr lang="ru-RU" sz="25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rgbClr val="FFFF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7" action="ppaction://hlinksldjump"/>
                        </a:rPr>
                        <a:t>200</a:t>
                      </a:r>
                      <a:endParaRPr lang="ru-RU" sz="3500" b="0" dirty="0">
                        <a:solidFill>
                          <a:srgbClr val="FFFF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rgbClr val="FFFF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2" action="ppaction://hlinksldjump"/>
                        </a:rPr>
                        <a:t>400</a:t>
                      </a:r>
                      <a:endParaRPr lang="ru-RU" sz="3500" b="0" dirty="0">
                        <a:solidFill>
                          <a:srgbClr val="FFFF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rgbClr val="FFFF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7" action="ppaction://hlinksldjump"/>
                        </a:rPr>
                        <a:t>600</a:t>
                      </a:r>
                      <a:endParaRPr lang="ru-RU" sz="3500" b="0" dirty="0">
                        <a:solidFill>
                          <a:srgbClr val="FFFF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rgbClr val="FFFF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2" action="ppaction://hlinksldjump"/>
                        </a:rPr>
                        <a:t>800</a:t>
                      </a:r>
                      <a:endParaRPr lang="ru-RU" sz="3500" b="0" dirty="0">
                        <a:solidFill>
                          <a:srgbClr val="FFFF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5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Эстафета огня</a:t>
                      </a:r>
                      <a:endParaRPr lang="ru-RU" sz="25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rgbClr val="FFFF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8" action="ppaction://hlinksldjump"/>
                        </a:rPr>
                        <a:t>200</a:t>
                      </a:r>
                      <a:endParaRPr lang="ru-RU" sz="3500" b="0" dirty="0">
                        <a:solidFill>
                          <a:srgbClr val="FFFF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rgbClr val="FFFF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3" action="ppaction://hlinksldjump"/>
                        </a:rPr>
                        <a:t>400</a:t>
                      </a:r>
                      <a:endParaRPr lang="ru-RU" sz="3500" b="0" dirty="0">
                        <a:solidFill>
                          <a:srgbClr val="FFFF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rgbClr val="FFFF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8" action="ppaction://hlinksldjump"/>
                        </a:rPr>
                        <a:t>600</a:t>
                      </a:r>
                      <a:endParaRPr lang="ru-RU" sz="3500" b="0" dirty="0">
                        <a:solidFill>
                          <a:srgbClr val="FFFF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rgbClr val="FFFF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4" action="ppaction://hlinksldjump"/>
                        </a:rPr>
                        <a:t>800</a:t>
                      </a:r>
                      <a:endParaRPr lang="ru-RU" sz="3500" b="0" dirty="0">
                        <a:solidFill>
                          <a:srgbClr val="FFFF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2649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6F77FA95-431C-4692-944E-1AB681D748FE}"/>
              </a:ext>
            </a:extLst>
          </p:cNvPr>
          <p:cNvSpPr txBox="1">
            <a:spLocks/>
          </p:cNvSpPr>
          <p:nvPr/>
        </p:nvSpPr>
        <p:spPr>
          <a:xfrm>
            <a:off x="11454269" y="6225354"/>
            <a:ext cx="447366" cy="3267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>
              <a:solidFill>
                <a:srgbClr val="4472C4">
                  <a:lumMod val="60000"/>
                  <a:lumOff val="40000"/>
                </a:srgbClr>
              </a:solidFill>
              <a:latin typeface="TT Norms Bold" panose="02000803040000020004" pitchFamily="2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2554" y="1029881"/>
            <a:ext cx="98820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программу соревнований вошли лыжные гонки, конькобежный спорт (в том числе шорт-трек), керлинг, фигурное катание на коньках, хоккей, прыжки на лыжах с трамплина, фристайл, сноуборд, горнолыжный спорт и волейбол на снегу. Также впервые в истории Игр пройдут демонстрационные соревнования по </a:t>
            </a:r>
            <a:r>
              <a:rPr lang="ru-RU" sz="3500" dirty="0" err="1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киберспорту</a:t>
            </a:r>
            <a:r>
              <a:rPr lang="ru-RU" sz="350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ru-RU" sz="3500" dirty="0" smtClean="0">
              <a:solidFill>
                <a:srgbClr val="FFC000">
                  <a:lumMod val="40000"/>
                  <a:lumOff val="60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ru-RU" sz="4400" dirty="0">
              <a:solidFill>
                <a:srgbClr val="8064A2">
                  <a:lumMod val="40000"/>
                  <a:lumOff val="60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3012831" y="23443"/>
            <a:ext cx="9131807" cy="1453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500" b="1" cap="none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 </a:t>
            </a:r>
            <a:r>
              <a:rPr lang="ru-RU" sz="3500" b="1" cap="none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</a:t>
            </a:r>
            <a:r>
              <a:rPr lang="ru-RU" sz="3500" cap="none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r>
              <a:rPr lang="ru-RU" sz="4000" cap="none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4000" cap="none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2800" cap="none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5011307" y="5508535"/>
            <a:ext cx="34223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rgbClr val="2617E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rgbClr val="2617E7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19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6F77FA95-431C-4692-944E-1AB681D748FE}"/>
              </a:ext>
            </a:extLst>
          </p:cNvPr>
          <p:cNvSpPr txBox="1">
            <a:spLocks/>
          </p:cNvSpPr>
          <p:nvPr/>
        </p:nvSpPr>
        <p:spPr>
          <a:xfrm>
            <a:off x="11454269" y="6225354"/>
            <a:ext cx="447366" cy="3267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>
              <a:solidFill>
                <a:srgbClr val="4472C4">
                  <a:lumMod val="60000"/>
                  <a:lumOff val="40000"/>
                </a:srgbClr>
              </a:solidFill>
              <a:latin typeface="TT Norms Bold" panose="02000803040000020004" pitchFamily="2" charset="-52"/>
            </a:endParaRPr>
          </a:p>
        </p:txBody>
      </p:sp>
      <p:sp>
        <p:nvSpPr>
          <p:cNvPr id="7" name="Прямоугольник 2"/>
          <p:cNvSpPr/>
          <p:nvPr/>
        </p:nvSpPr>
        <p:spPr>
          <a:xfrm>
            <a:off x="2555634" y="244431"/>
            <a:ext cx="9542585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</a:p>
          <a:p>
            <a:pPr algn="ctr"/>
            <a:endParaRPr lang="ru-RU" sz="3500" dirty="0" smtClean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3500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 каком виде спорта 2 команды по 4 спортсмена в каждой, которые продвигают свои камни к центру цели и получают за это очки. На путь камня влияют игроки, которые подметают и чистят лед специальными метлами, изменяя его скорость и скручивание.</a:t>
            </a:r>
            <a:endParaRPr lang="ru-RU" sz="3500" dirty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161943" y="5266365"/>
            <a:ext cx="2352552" cy="806590"/>
            <a:chOff x="4836371" y="5499514"/>
            <a:chExt cx="2352552" cy="806590"/>
          </a:xfrm>
        </p:grpSpPr>
        <p:pic>
          <p:nvPicPr>
            <p:cNvPr id="8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371" y="5499514"/>
              <a:ext cx="2352552" cy="806590"/>
            </a:xfrm>
            <a:prstGeom prst="rect">
              <a:avLst/>
            </a:prstGeom>
          </p:spPr>
        </p:pic>
        <p:sp>
          <p:nvSpPr>
            <p:cNvPr id="9" name="Rectangle 7">
              <a:hlinkClick r:id="rId4" action="ppaction://hlinksldjump"/>
            </p:cNvPr>
            <p:cNvSpPr/>
            <p:nvPr/>
          </p:nvSpPr>
          <p:spPr>
            <a:xfrm>
              <a:off x="5408396" y="5690461"/>
              <a:ext cx="13764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000" dirty="0" smtClean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Узнать ответ</a:t>
              </a:r>
              <a:endParaRPr lang="ru-RU" sz="2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067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6F77FA95-431C-4692-944E-1AB681D748FE}"/>
              </a:ext>
            </a:extLst>
          </p:cNvPr>
          <p:cNvSpPr txBox="1">
            <a:spLocks/>
          </p:cNvSpPr>
          <p:nvPr/>
        </p:nvSpPr>
        <p:spPr>
          <a:xfrm>
            <a:off x="11454269" y="6225354"/>
            <a:ext cx="447366" cy="3267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>
              <a:solidFill>
                <a:srgbClr val="4472C4">
                  <a:lumMod val="60000"/>
                  <a:lumOff val="40000"/>
                </a:srgbClr>
              </a:solidFill>
              <a:latin typeface="TT Norms Bold" panose="02000803040000020004" pitchFamily="2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64504" y="1671698"/>
            <a:ext cx="220394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Кёрлинг</a:t>
            </a:r>
            <a:endParaRPr lang="ru-RU" sz="3500" dirty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3094892" y="703385"/>
            <a:ext cx="8943164" cy="855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500" b="1" cap="none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 </a:t>
            </a:r>
            <a:r>
              <a:rPr lang="ru-RU" sz="3500" b="1" cap="none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</a:t>
            </a:r>
            <a:r>
              <a:rPr lang="ru-RU" sz="3500" cap="none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br>
              <a:rPr lang="ru-RU" sz="3500" cap="none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500" cap="none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3500" cap="none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3500" cap="none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4900641" y="5467990"/>
            <a:ext cx="34223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rgbClr val="2617E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rgbClr val="2617E7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560" y="2457654"/>
            <a:ext cx="5298720" cy="272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4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6F77FA95-431C-4692-944E-1AB681D748FE}"/>
              </a:ext>
            </a:extLst>
          </p:cNvPr>
          <p:cNvSpPr txBox="1">
            <a:spLocks/>
          </p:cNvSpPr>
          <p:nvPr/>
        </p:nvSpPr>
        <p:spPr>
          <a:xfrm>
            <a:off x="11454269" y="6225354"/>
            <a:ext cx="447366" cy="3267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>
              <a:solidFill>
                <a:srgbClr val="4472C4">
                  <a:lumMod val="60000"/>
                  <a:lumOff val="40000"/>
                </a:srgbClr>
              </a:solidFill>
              <a:latin typeface="TT Norms Bold" panose="02000803040000020004" pitchFamily="2" charset="-52"/>
            </a:endParaRPr>
          </a:p>
        </p:txBody>
      </p:sp>
      <p:sp>
        <p:nvSpPr>
          <p:cNvPr id="7" name="Прямоугольник 2"/>
          <p:cNvSpPr/>
          <p:nvPr/>
        </p:nvSpPr>
        <p:spPr>
          <a:xfrm>
            <a:off x="3364522" y="478893"/>
            <a:ext cx="872259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</a:p>
          <a:p>
            <a:pPr algn="ctr"/>
            <a:endParaRPr lang="ru-RU" sz="3500" b="1" dirty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3500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 каком виде спорта назначаются следующие виды </a:t>
            </a:r>
            <a:r>
              <a:rPr lang="ru-RU" sz="350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штрафов</a:t>
            </a:r>
            <a:r>
              <a:rPr lang="ru-RU" sz="3500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algn="ctr"/>
            <a:r>
              <a:rPr lang="ru-RU" sz="350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Малый, Командный, Большой, Дисциплинарный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5023976" y="5178837"/>
            <a:ext cx="2352552" cy="806590"/>
            <a:chOff x="4789514" y="5582132"/>
            <a:chExt cx="2352552" cy="806590"/>
          </a:xfrm>
        </p:grpSpPr>
        <p:pic>
          <p:nvPicPr>
            <p:cNvPr id="9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9514" y="5582132"/>
              <a:ext cx="2352552" cy="806590"/>
            </a:xfrm>
            <a:prstGeom prst="rect">
              <a:avLst/>
            </a:prstGeom>
          </p:spPr>
        </p:pic>
        <p:sp>
          <p:nvSpPr>
            <p:cNvPr id="10" name="Rectangle 7">
              <a:hlinkClick r:id="rId4" action="ppaction://hlinksldjump"/>
            </p:cNvPr>
            <p:cNvSpPr/>
            <p:nvPr/>
          </p:nvSpPr>
          <p:spPr>
            <a:xfrm>
              <a:off x="5408396" y="5690461"/>
              <a:ext cx="13764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000" dirty="0" smtClean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Узнать ответ</a:t>
              </a:r>
              <a:endParaRPr lang="ru-RU" sz="2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610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6F77FA95-431C-4692-944E-1AB681D748FE}"/>
              </a:ext>
            </a:extLst>
          </p:cNvPr>
          <p:cNvSpPr txBox="1">
            <a:spLocks/>
          </p:cNvSpPr>
          <p:nvPr/>
        </p:nvSpPr>
        <p:spPr>
          <a:xfrm>
            <a:off x="11454269" y="6225354"/>
            <a:ext cx="447366" cy="3267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>
              <a:solidFill>
                <a:srgbClr val="4472C4">
                  <a:lumMod val="60000"/>
                  <a:lumOff val="40000"/>
                </a:srgbClr>
              </a:solidFill>
              <a:latin typeface="TT Norms Bold" panose="02000803040000020004" pitchFamily="2" charset="-52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2977661" y="801763"/>
            <a:ext cx="8923973" cy="1734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500" b="1" cap="none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</a:t>
            </a:r>
            <a:r>
              <a:rPr lang="ru-RU" sz="3500" b="1" cap="none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ответ            </a:t>
            </a:r>
            <a:r>
              <a:rPr lang="ru-RU" sz="3500" cap="none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</a:t>
            </a:r>
            <a:r>
              <a:rPr lang="ru-RU" sz="3500" cap="none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 </a:t>
            </a:r>
            <a:r>
              <a:rPr lang="ru-RU" sz="3500" cap="none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600</a:t>
            </a:r>
          </a:p>
          <a:p>
            <a:pPr algn="ctr"/>
            <a:endParaRPr lang="ru-RU" sz="3500" cap="none" dirty="0" smtClean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3500" cap="none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Хоккей</a:t>
            </a:r>
            <a:r>
              <a:rPr lang="ru-RU" sz="3500" cap="none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3500" cap="none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500" cap="none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3500" cap="none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3500" cap="none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4">
            <a:hlinkClick r:id="rId3" action="ppaction://hlinksldjump"/>
          </p:cNvPr>
          <p:cNvSpPr/>
          <p:nvPr/>
        </p:nvSpPr>
        <p:spPr>
          <a:xfrm>
            <a:off x="5093544" y="5417506"/>
            <a:ext cx="34223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rgbClr val="2617E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rgbClr val="2617E7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544" y="2360329"/>
            <a:ext cx="4980842" cy="263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04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6F77FA95-431C-4692-944E-1AB681D748FE}"/>
              </a:ext>
            </a:extLst>
          </p:cNvPr>
          <p:cNvSpPr txBox="1">
            <a:spLocks/>
          </p:cNvSpPr>
          <p:nvPr/>
        </p:nvSpPr>
        <p:spPr>
          <a:xfrm>
            <a:off x="11454269" y="6225354"/>
            <a:ext cx="447366" cy="3267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>
              <a:solidFill>
                <a:srgbClr val="4472C4">
                  <a:lumMod val="60000"/>
                  <a:lumOff val="40000"/>
                </a:srgbClr>
              </a:solidFill>
              <a:latin typeface="TT Norms Bold" panose="02000803040000020004" pitchFamily="2" charset="-52"/>
            </a:endParaRPr>
          </a:p>
        </p:txBody>
      </p:sp>
      <p:sp>
        <p:nvSpPr>
          <p:cNvPr id="8" name="Прямоугольник 2"/>
          <p:cNvSpPr/>
          <p:nvPr/>
        </p:nvSpPr>
        <p:spPr>
          <a:xfrm>
            <a:off x="2180494" y="92032"/>
            <a:ext cx="1001150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 smtClean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3500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</a:p>
          <a:p>
            <a:pPr algn="ctr"/>
            <a:endParaRPr lang="ru-RU" sz="3500" dirty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3500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Какой вид </a:t>
            </a:r>
            <a:r>
              <a:rPr lang="ru-RU" sz="350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спорта, относится к сложно координационным видам спорта. Основная идея заключается в передвижении спортсмена или пары спортсменов на коньках по льду с переменами направления скольжения и выполнении дополнительных </a:t>
            </a:r>
            <a:r>
              <a:rPr lang="ru-RU" sz="3500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элементов.</a:t>
            </a:r>
            <a:endParaRPr lang="ru-RU" sz="3500" dirty="0">
              <a:solidFill>
                <a:srgbClr val="8064A2">
                  <a:lumMod val="40000"/>
                  <a:lumOff val="60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094278" y="5096219"/>
            <a:ext cx="2352552" cy="806590"/>
            <a:chOff x="4836371" y="5499514"/>
            <a:chExt cx="2352552" cy="806590"/>
          </a:xfrm>
        </p:grpSpPr>
        <p:pic>
          <p:nvPicPr>
            <p:cNvPr id="9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371" y="5499514"/>
              <a:ext cx="2352552" cy="806590"/>
            </a:xfrm>
            <a:prstGeom prst="rect">
              <a:avLst/>
            </a:prstGeom>
          </p:spPr>
        </p:pic>
        <p:sp>
          <p:nvSpPr>
            <p:cNvPr id="10" name="Rectangle 7">
              <a:hlinkClick r:id="rId4" action="ppaction://hlinksldjump"/>
            </p:cNvPr>
            <p:cNvSpPr/>
            <p:nvPr/>
          </p:nvSpPr>
          <p:spPr>
            <a:xfrm>
              <a:off x="5408396" y="5690461"/>
              <a:ext cx="13764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000" dirty="0" smtClean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Узнать ответ</a:t>
              </a:r>
              <a:endParaRPr lang="ru-RU" sz="2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813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6F77FA95-431C-4692-944E-1AB681D748FE}"/>
              </a:ext>
            </a:extLst>
          </p:cNvPr>
          <p:cNvSpPr txBox="1">
            <a:spLocks/>
          </p:cNvSpPr>
          <p:nvPr/>
        </p:nvSpPr>
        <p:spPr>
          <a:xfrm>
            <a:off x="11454269" y="6225354"/>
            <a:ext cx="447366" cy="3267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>
              <a:solidFill>
                <a:srgbClr val="4472C4">
                  <a:lumMod val="60000"/>
                  <a:lumOff val="40000"/>
                </a:srgbClr>
              </a:solidFill>
              <a:latin typeface="TT Norms Bold" panose="02000803040000020004" pitchFamily="2" charset="-52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2583333" y="0"/>
            <a:ext cx="9318302" cy="2321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500" b="1" cap="none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 </a:t>
            </a:r>
            <a:r>
              <a:rPr lang="ru-RU" sz="3500" b="1" cap="none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</a:t>
            </a:r>
            <a:r>
              <a:rPr lang="ru-RU" sz="3500" cap="none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</a:t>
            </a:r>
            <a:r>
              <a:rPr lang="ru-RU" sz="3500" cap="none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800</a:t>
            </a:r>
          </a:p>
          <a:p>
            <a:pPr algn="ctr"/>
            <a:endParaRPr lang="ru-RU" sz="3500" cap="none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500" cap="none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Фигурное катание</a:t>
            </a:r>
            <a:endParaRPr lang="ru-RU" sz="3500" cap="none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4">
            <a:hlinkClick r:id="rId3" action="ppaction://hlinksldjump"/>
          </p:cNvPr>
          <p:cNvSpPr/>
          <p:nvPr/>
        </p:nvSpPr>
        <p:spPr>
          <a:xfrm>
            <a:off x="5146357" y="5880595"/>
            <a:ext cx="34223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rgbClr val="2617E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rgbClr val="2617E7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https://catherineasquithgallery.com/uploads/posts/2021-03/1614676823_58-p-fon-figurnoe-katanie-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357" y="2543907"/>
            <a:ext cx="5260995" cy="295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62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6F77FA95-431C-4692-944E-1AB681D748FE}"/>
              </a:ext>
            </a:extLst>
          </p:cNvPr>
          <p:cNvSpPr txBox="1">
            <a:spLocks/>
          </p:cNvSpPr>
          <p:nvPr/>
        </p:nvSpPr>
        <p:spPr>
          <a:xfrm>
            <a:off x="11454269" y="6225354"/>
            <a:ext cx="447366" cy="3267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>
              <a:solidFill>
                <a:srgbClr val="4472C4">
                  <a:lumMod val="60000"/>
                  <a:lumOff val="40000"/>
                </a:srgbClr>
              </a:solidFill>
              <a:latin typeface="TT Norms Bold" panose="02000803040000020004" pitchFamily="2" charset="-52"/>
            </a:endParaRPr>
          </a:p>
        </p:txBody>
      </p:sp>
      <p:sp>
        <p:nvSpPr>
          <p:cNvPr id="7" name="Прямоугольник 2"/>
          <p:cNvSpPr/>
          <p:nvPr/>
        </p:nvSpPr>
        <p:spPr>
          <a:xfrm>
            <a:off x="3396263" y="374654"/>
            <a:ext cx="85053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</a:p>
          <a:p>
            <a:pPr algn="ctr"/>
            <a:endParaRPr lang="ru-RU" sz="3500" dirty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129448" y="5167948"/>
            <a:ext cx="2352552" cy="806590"/>
            <a:chOff x="4836371" y="5499514"/>
            <a:chExt cx="2352552" cy="806590"/>
          </a:xfrm>
        </p:grpSpPr>
        <p:pic>
          <p:nvPicPr>
            <p:cNvPr id="11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371" y="5499514"/>
              <a:ext cx="2352552" cy="806590"/>
            </a:xfrm>
            <a:prstGeom prst="rect">
              <a:avLst/>
            </a:prstGeom>
          </p:spPr>
        </p:pic>
        <p:sp>
          <p:nvSpPr>
            <p:cNvPr id="12" name="Rectangle 7">
              <a:hlinkClick r:id="rId4" action="ppaction://hlinksldjump"/>
            </p:cNvPr>
            <p:cNvSpPr/>
            <p:nvPr/>
          </p:nvSpPr>
          <p:spPr>
            <a:xfrm>
              <a:off x="5408396" y="5690461"/>
              <a:ext cx="13764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000" dirty="0" smtClean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Узнать ответ</a:t>
              </a:r>
              <a:endParaRPr lang="ru-RU" sz="2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077" y="1781496"/>
            <a:ext cx="6182936" cy="264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02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6F77FA95-431C-4692-944E-1AB681D748FE}"/>
              </a:ext>
            </a:extLst>
          </p:cNvPr>
          <p:cNvSpPr txBox="1">
            <a:spLocks/>
          </p:cNvSpPr>
          <p:nvPr/>
        </p:nvSpPr>
        <p:spPr>
          <a:xfrm>
            <a:off x="11454269" y="6225354"/>
            <a:ext cx="447366" cy="3267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>
              <a:solidFill>
                <a:srgbClr val="4472C4">
                  <a:lumMod val="60000"/>
                  <a:lumOff val="40000"/>
                </a:srgbClr>
              </a:solidFill>
              <a:latin typeface="TT Norms Bold" panose="02000803040000020004" pitchFamily="2" charset="-52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2112994" y="199292"/>
            <a:ext cx="9870233" cy="4513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      </a:t>
            </a:r>
            <a:r>
              <a:rPr kumimoji="0" lang="ru-RU" sz="4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</a:t>
            </a:r>
            <a:r>
              <a:rPr kumimoji="0" lang="ru-RU" sz="4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 200</a:t>
            </a:r>
            <a:r>
              <a:rPr kumimoji="0" lang="ru-RU" sz="4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4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4100" cap="none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Ледовый </a:t>
            </a:r>
            <a:r>
              <a:rPr lang="ru-RU" sz="4100" cap="none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дворец, город Кемерово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5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5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kumimoji="0" lang="ru-RU" sz="53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Rectangle 4">
            <a:hlinkClick r:id="rId3" action="ppaction://hlinksldjump"/>
          </p:cNvPr>
          <p:cNvSpPr/>
          <p:nvPr/>
        </p:nvSpPr>
        <p:spPr>
          <a:xfrm>
            <a:off x="4947065" y="5244779"/>
            <a:ext cx="34223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rgbClr val="2617E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rgbClr val="2617E7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968052"/>
            <a:ext cx="4685201" cy="2005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05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6F77FA95-431C-4692-944E-1AB681D748FE}"/>
              </a:ext>
            </a:extLst>
          </p:cNvPr>
          <p:cNvSpPr txBox="1">
            <a:spLocks/>
          </p:cNvSpPr>
          <p:nvPr/>
        </p:nvSpPr>
        <p:spPr>
          <a:xfrm>
            <a:off x="11454269" y="6225354"/>
            <a:ext cx="447366" cy="3267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>
              <a:solidFill>
                <a:srgbClr val="4472C4">
                  <a:lumMod val="60000"/>
                  <a:lumOff val="40000"/>
                </a:srgbClr>
              </a:solidFill>
              <a:latin typeface="TT Norms Bold" panose="02000803040000020004" pitchFamily="2" charset="-52"/>
            </a:endParaRPr>
          </a:p>
        </p:txBody>
      </p:sp>
      <p:sp>
        <p:nvSpPr>
          <p:cNvPr id="5" name="Прямоугольник 2"/>
          <p:cNvSpPr/>
          <p:nvPr/>
        </p:nvSpPr>
        <p:spPr>
          <a:xfrm>
            <a:off x="3916330" y="372466"/>
            <a:ext cx="753793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</a:p>
          <a:p>
            <a:pPr algn="ctr"/>
            <a:endParaRPr lang="ru-RU" sz="3500" dirty="0" smtClean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070833" y="5120486"/>
            <a:ext cx="2352552" cy="806590"/>
            <a:chOff x="4836371" y="5499514"/>
            <a:chExt cx="2352552" cy="80659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371" y="5499514"/>
              <a:ext cx="2352552" cy="806590"/>
            </a:xfrm>
            <a:prstGeom prst="rect">
              <a:avLst/>
            </a:prstGeom>
          </p:spPr>
        </p:pic>
        <p:sp>
          <p:nvSpPr>
            <p:cNvPr id="8" name="Rectangle 8">
              <a:hlinkClick r:id="rId4" action="ppaction://hlinksldjump"/>
            </p:cNvPr>
            <p:cNvSpPr/>
            <p:nvPr/>
          </p:nvSpPr>
          <p:spPr>
            <a:xfrm>
              <a:off x="5408396" y="5690461"/>
              <a:ext cx="13764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000" dirty="0" smtClean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Узнать ответ</a:t>
              </a:r>
              <a:endParaRPr lang="ru-RU" sz="2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690" y="1776444"/>
            <a:ext cx="4325083" cy="297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28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6F77FA95-431C-4692-944E-1AB681D748FE}"/>
              </a:ext>
            </a:extLst>
          </p:cNvPr>
          <p:cNvSpPr txBox="1">
            <a:spLocks/>
          </p:cNvSpPr>
          <p:nvPr/>
        </p:nvSpPr>
        <p:spPr>
          <a:xfrm>
            <a:off x="11454269" y="6225354"/>
            <a:ext cx="447366" cy="3267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>
              <a:solidFill>
                <a:srgbClr val="4472C4">
                  <a:lumMod val="60000"/>
                  <a:lumOff val="40000"/>
                </a:srgbClr>
              </a:solidFill>
              <a:latin typeface="TT Norms Bold" panose="02000803040000020004" pitchFamily="2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90251" y="322975"/>
            <a:ext cx="109493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500" dirty="0" smtClean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3500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</a:p>
          <a:p>
            <a:pPr algn="ctr"/>
            <a:endParaRPr lang="ru-RU" sz="3500" dirty="0" smtClean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3500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каком году были </a:t>
            </a:r>
            <a:r>
              <a:rPr lang="ru-RU" sz="350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организованы </a:t>
            </a:r>
            <a:r>
              <a:rPr lang="ru-RU" sz="3500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игры </a:t>
            </a:r>
            <a:r>
              <a:rPr lang="ru-RU" sz="350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«Дети Азии» </a:t>
            </a:r>
            <a:r>
              <a:rPr lang="ru-RU" sz="3500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</a:t>
            </a:r>
            <a:r>
              <a:rPr lang="ru-RU" sz="350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ознаменование 100-летия современного Олимпийского движения по инициативе первого Президента Республики Саха (Якутия) Михаила Ефимовича Николаева.</a:t>
            </a:r>
            <a:endParaRPr lang="ru-RU" sz="3500" dirty="0">
              <a:solidFill>
                <a:srgbClr val="8064A2">
                  <a:lumMod val="40000"/>
                  <a:lumOff val="60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558441" y="5271949"/>
            <a:ext cx="2352552" cy="806590"/>
            <a:chOff x="7040310" y="4983756"/>
            <a:chExt cx="2352552" cy="806590"/>
          </a:xfrm>
        </p:grpSpPr>
        <p:pic>
          <p:nvPicPr>
            <p:cNvPr id="10" name="Picture 7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310" y="4983756"/>
              <a:ext cx="2352552" cy="806590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3473" y="5103682"/>
              <a:ext cx="1530350" cy="566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3120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6F77FA95-431C-4692-944E-1AB681D748FE}"/>
              </a:ext>
            </a:extLst>
          </p:cNvPr>
          <p:cNvSpPr txBox="1">
            <a:spLocks/>
          </p:cNvSpPr>
          <p:nvPr/>
        </p:nvSpPr>
        <p:spPr>
          <a:xfrm>
            <a:off x="11454269" y="6225354"/>
            <a:ext cx="447366" cy="3267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>
              <a:solidFill>
                <a:srgbClr val="4472C4">
                  <a:lumMod val="60000"/>
                  <a:lumOff val="40000"/>
                </a:srgbClr>
              </a:solidFill>
              <a:latin typeface="TT Norms Bold" panose="02000803040000020004" pitchFamily="2" charset="-52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3510194" y="239051"/>
            <a:ext cx="8593020" cy="3324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       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 400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600" cap="none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Арены </a:t>
            </a:r>
            <a:r>
              <a:rPr lang="ru-RU" sz="3600" cap="none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кузнецких металлургов имени Олега </a:t>
            </a:r>
            <a:r>
              <a:rPr lang="ru-RU" sz="3600" cap="none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Короленко, город Новокузнецк</a:t>
            </a: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kumimoji="0" lang="ru-RU" sz="53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Rectangle 4">
            <a:hlinkClick r:id="rId3" action="ppaction://hlinksldjump"/>
          </p:cNvPr>
          <p:cNvSpPr/>
          <p:nvPr/>
        </p:nvSpPr>
        <p:spPr>
          <a:xfrm>
            <a:off x="5286709" y="5479713"/>
            <a:ext cx="34223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rgbClr val="2617E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rgbClr val="2617E7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502" y="2351453"/>
            <a:ext cx="4322763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87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6F77FA95-431C-4692-944E-1AB681D748FE}"/>
              </a:ext>
            </a:extLst>
          </p:cNvPr>
          <p:cNvSpPr txBox="1">
            <a:spLocks/>
          </p:cNvSpPr>
          <p:nvPr/>
        </p:nvSpPr>
        <p:spPr>
          <a:xfrm>
            <a:off x="11454269" y="6225354"/>
            <a:ext cx="447366" cy="3267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>
              <a:solidFill>
                <a:srgbClr val="4472C4">
                  <a:lumMod val="60000"/>
                  <a:lumOff val="40000"/>
                </a:srgbClr>
              </a:solidFill>
              <a:latin typeface="TT Norms Bold" panose="02000803040000020004" pitchFamily="2" charset="-52"/>
            </a:endParaRPr>
          </a:p>
        </p:txBody>
      </p:sp>
      <p:sp>
        <p:nvSpPr>
          <p:cNvPr id="5" name="Прямоугольник 2"/>
          <p:cNvSpPr/>
          <p:nvPr/>
        </p:nvSpPr>
        <p:spPr>
          <a:xfrm>
            <a:off x="3929320" y="373386"/>
            <a:ext cx="797231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</a:p>
          <a:p>
            <a:pPr algn="ctr"/>
            <a:endParaRPr lang="ru-RU" sz="3500" dirty="0" smtClean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ru-RU" sz="3500" dirty="0" smtClean="0">
              <a:solidFill>
                <a:srgbClr val="8064A2">
                  <a:lumMod val="40000"/>
                  <a:lumOff val="60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117725" y="5096219"/>
            <a:ext cx="2352552" cy="806590"/>
            <a:chOff x="4836371" y="5499514"/>
            <a:chExt cx="2352552" cy="806590"/>
          </a:xfrm>
        </p:grpSpPr>
        <p:pic>
          <p:nvPicPr>
            <p:cNvPr id="7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371" y="5499514"/>
              <a:ext cx="2352552" cy="806590"/>
            </a:xfrm>
            <a:prstGeom prst="rect">
              <a:avLst/>
            </a:prstGeom>
          </p:spPr>
        </p:pic>
        <p:sp>
          <p:nvSpPr>
            <p:cNvPr id="8" name="Rectangle 7">
              <a:hlinkClick r:id="rId4" action="ppaction://hlinksldjump"/>
            </p:cNvPr>
            <p:cNvSpPr/>
            <p:nvPr/>
          </p:nvSpPr>
          <p:spPr>
            <a:xfrm>
              <a:off x="5408396" y="5690461"/>
              <a:ext cx="13764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000" dirty="0" smtClean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Узнать ответ</a:t>
              </a:r>
              <a:endParaRPr lang="ru-RU" sz="2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047" y="1487798"/>
            <a:ext cx="4928088" cy="327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95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6F77FA95-431C-4692-944E-1AB681D748FE}"/>
              </a:ext>
            </a:extLst>
          </p:cNvPr>
          <p:cNvSpPr txBox="1">
            <a:spLocks/>
          </p:cNvSpPr>
          <p:nvPr/>
        </p:nvSpPr>
        <p:spPr>
          <a:xfrm>
            <a:off x="11454269" y="6225354"/>
            <a:ext cx="447366" cy="3267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>
              <a:solidFill>
                <a:srgbClr val="4472C4">
                  <a:lumMod val="60000"/>
                  <a:lumOff val="40000"/>
                </a:srgbClr>
              </a:solidFill>
              <a:latin typeface="TT Norms Bold" panose="02000803040000020004" pitchFamily="2" charset="-52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3141786" y="644769"/>
            <a:ext cx="8759850" cy="2274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1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 </a:t>
            </a:r>
            <a:r>
              <a:rPr kumimoji="0" lang="ru-RU" sz="1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</a:t>
            </a:r>
            <a:r>
              <a:rPr kumimoji="0" lang="ru-RU" sz="1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</a:t>
            </a:r>
            <a:r>
              <a:rPr kumimoji="0" lang="ru-RU" sz="1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 </a:t>
            </a:r>
            <a:r>
              <a:rPr kumimoji="0" lang="ru-RU" sz="1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0" cap="none" dirty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ctr">
              <a:defRPr/>
            </a:pPr>
            <a:r>
              <a:rPr lang="ru-RU" sz="14000" cap="none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Горнолыжный  комплекс  </a:t>
            </a:r>
            <a:r>
              <a:rPr lang="ru-RU" sz="14000" cap="none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r>
              <a:rPr lang="ru-RU" sz="14000" cap="none" dirty="0" err="1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Югус</a:t>
            </a:r>
            <a:r>
              <a:rPr lang="ru-RU" sz="14000" cap="none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», </a:t>
            </a:r>
          </a:p>
          <a:p>
            <a:pPr lvl="0" algn="ctr">
              <a:defRPr/>
            </a:pPr>
            <a:r>
              <a:rPr lang="ru-RU" sz="14000" cap="none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город Междуреченск </a:t>
            </a:r>
            <a:endParaRPr kumimoji="0" lang="ru-RU" sz="14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7800" cap="none" dirty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4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4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4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Rectangle 4">
            <a:hlinkClick r:id="rId3" action="ppaction://hlinksldjump"/>
          </p:cNvPr>
          <p:cNvSpPr/>
          <p:nvPr/>
        </p:nvSpPr>
        <p:spPr>
          <a:xfrm>
            <a:off x="4935342" y="5378272"/>
            <a:ext cx="34223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rgbClr val="2617E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rgbClr val="2617E7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542" y="2402914"/>
            <a:ext cx="3950750" cy="263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05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6F77FA95-431C-4692-944E-1AB681D748FE}"/>
              </a:ext>
            </a:extLst>
          </p:cNvPr>
          <p:cNvSpPr txBox="1">
            <a:spLocks/>
          </p:cNvSpPr>
          <p:nvPr/>
        </p:nvSpPr>
        <p:spPr>
          <a:xfrm>
            <a:off x="11454269" y="6225354"/>
            <a:ext cx="447366" cy="3267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>
              <a:solidFill>
                <a:srgbClr val="4472C4">
                  <a:lumMod val="60000"/>
                  <a:lumOff val="40000"/>
                </a:srgbClr>
              </a:solidFill>
              <a:latin typeface="TT Norms Bold" panose="02000803040000020004" pitchFamily="2" charset="-52"/>
            </a:endParaRPr>
          </a:p>
        </p:txBody>
      </p:sp>
      <p:sp>
        <p:nvSpPr>
          <p:cNvPr id="5" name="Прямоугольник 2"/>
          <p:cNvSpPr/>
          <p:nvPr/>
        </p:nvSpPr>
        <p:spPr>
          <a:xfrm>
            <a:off x="4336566" y="309923"/>
            <a:ext cx="734138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</a:p>
          <a:p>
            <a:pPr algn="ctr"/>
            <a:endParaRPr lang="ru-RU" sz="3500" dirty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ru-RU" sz="3500" dirty="0">
              <a:solidFill>
                <a:srgbClr val="8064A2">
                  <a:lumMod val="40000"/>
                  <a:lumOff val="60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408396" y="5503045"/>
            <a:ext cx="2352552" cy="806590"/>
            <a:chOff x="4836371" y="5499514"/>
            <a:chExt cx="2352552" cy="806590"/>
          </a:xfrm>
        </p:grpSpPr>
        <p:pic>
          <p:nvPicPr>
            <p:cNvPr id="7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371" y="5499514"/>
              <a:ext cx="2352552" cy="806590"/>
            </a:xfrm>
            <a:prstGeom prst="rect">
              <a:avLst/>
            </a:prstGeom>
          </p:spPr>
        </p:pic>
        <p:sp>
          <p:nvSpPr>
            <p:cNvPr id="8" name="Rectangle 7">
              <a:hlinkClick r:id="rId4" action="ppaction://hlinksldjump"/>
            </p:cNvPr>
            <p:cNvSpPr/>
            <p:nvPr/>
          </p:nvSpPr>
          <p:spPr>
            <a:xfrm>
              <a:off x="5408396" y="5690461"/>
              <a:ext cx="13764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000" dirty="0" smtClean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Узнать ответ</a:t>
              </a:r>
              <a:endParaRPr lang="ru-RU" sz="2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970" y="1164003"/>
            <a:ext cx="5439508" cy="407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27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6F77FA95-431C-4692-944E-1AB681D748FE}"/>
              </a:ext>
            </a:extLst>
          </p:cNvPr>
          <p:cNvSpPr txBox="1">
            <a:spLocks/>
          </p:cNvSpPr>
          <p:nvPr/>
        </p:nvSpPr>
        <p:spPr>
          <a:xfrm>
            <a:off x="11454269" y="6225354"/>
            <a:ext cx="447366" cy="3267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>
              <a:solidFill>
                <a:srgbClr val="4472C4">
                  <a:lumMod val="60000"/>
                  <a:lumOff val="40000"/>
                </a:srgbClr>
              </a:solidFill>
              <a:latin typeface="TT Norms Bold" panose="02000803040000020004" pitchFamily="2" charset="-52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3751384" y="386862"/>
            <a:ext cx="7926567" cy="2274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          </a:t>
            </a:r>
            <a:r>
              <a:rPr kumimoji="0" lang="ru-RU" sz="7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  <a:r>
              <a:rPr kumimoji="0" lang="ru-RU" sz="7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</a:t>
            </a:r>
            <a:r>
              <a:rPr kumimoji="0" lang="ru-RU" sz="7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ctr">
              <a:defRPr/>
            </a:pPr>
            <a:r>
              <a:rPr lang="ru-RU" sz="7400" cap="none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Канатно-кресельная </a:t>
            </a:r>
            <a:r>
              <a:rPr lang="ru-RU" sz="7400" cap="none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</a:t>
            </a:r>
            <a:r>
              <a:rPr lang="ru-RU" sz="7400" cap="none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 </a:t>
            </a:r>
            <a:r>
              <a:rPr lang="ru-RU" sz="7400" cap="none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горе </a:t>
            </a:r>
            <a:r>
              <a:rPr lang="ru-RU" sz="7400" cap="none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Туманная,  </a:t>
            </a:r>
            <a:r>
              <a:rPr lang="ru-RU" sz="7400" cap="none" dirty="0" err="1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Таштагольский</a:t>
            </a:r>
            <a:r>
              <a:rPr lang="ru-RU" sz="7400" cap="none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район</a:t>
            </a:r>
            <a:r>
              <a:rPr kumimoji="0" lang="ru-RU" sz="7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7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</a:br>
            <a:endParaRPr kumimoji="0" lang="ru-RU" sz="2000" b="1" i="0" u="sng" strike="noStrike" kern="1200" cap="all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5076019" y="5613205"/>
            <a:ext cx="34223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rgbClr val="2617E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rgbClr val="2617E7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973" y="2390658"/>
            <a:ext cx="3813728" cy="286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85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6F77FA95-431C-4692-944E-1AB681D748FE}"/>
              </a:ext>
            </a:extLst>
          </p:cNvPr>
          <p:cNvSpPr txBox="1">
            <a:spLocks/>
          </p:cNvSpPr>
          <p:nvPr/>
        </p:nvSpPr>
        <p:spPr>
          <a:xfrm>
            <a:off x="11454269" y="6225354"/>
            <a:ext cx="447366" cy="3267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>
              <a:solidFill>
                <a:srgbClr val="4472C4">
                  <a:lumMod val="60000"/>
                  <a:lumOff val="40000"/>
                </a:srgbClr>
              </a:solidFill>
              <a:latin typeface="TT Norms Bold" panose="02000803040000020004" pitchFamily="2" charset="-52"/>
            </a:endParaRPr>
          </a:p>
        </p:txBody>
      </p:sp>
      <p:sp>
        <p:nvSpPr>
          <p:cNvPr id="7" name="Прямоугольник 2"/>
          <p:cNvSpPr/>
          <p:nvPr/>
        </p:nvSpPr>
        <p:spPr>
          <a:xfrm>
            <a:off x="4091352" y="222739"/>
            <a:ext cx="7904067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</a:p>
          <a:p>
            <a:pPr algn="ctr"/>
            <a:endParaRPr lang="en-US" sz="3500" dirty="0" smtClean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3500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Именно в этот </a:t>
            </a:r>
            <a:r>
              <a:rPr lang="ru-RU" sz="350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день </a:t>
            </a:r>
            <a:r>
              <a:rPr lang="ru-RU" sz="3500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 в этом  </a:t>
            </a:r>
            <a:r>
              <a:rPr lang="ru-RU" sz="350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городе стартовала эстафета с площади Побед </a:t>
            </a:r>
            <a:r>
              <a:rPr lang="ru-RU" sz="350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Кузнецкого металлургического комбината</a:t>
            </a:r>
            <a:r>
              <a:rPr lang="ru-RU" sz="3500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ctr"/>
            <a:endParaRPr lang="en-US" sz="3500" dirty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690833" y="5061218"/>
            <a:ext cx="2352552" cy="806590"/>
            <a:chOff x="4836371" y="5499514"/>
            <a:chExt cx="2352552" cy="80659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371" y="5499514"/>
              <a:ext cx="2352552" cy="806590"/>
            </a:xfrm>
            <a:prstGeom prst="rect">
              <a:avLst/>
            </a:prstGeom>
          </p:spPr>
        </p:pic>
        <p:sp>
          <p:nvSpPr>
            <p:cNvPr id="9" name="Rectangle 8">
              <a:hlinkClick r:id="rId4" action="ppaction://hlinksldjump"/>
            </p:cNvPr>
            <p:cNvSpPr/>
            <p:nvPr/>
          </p:nvSpPr>
          <p:spPr>
            <a:xfrm>
              <a:off x="5324413" y="5616084"/>
              <a:ext cx="13764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000" dirty="0" smtClean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Узнать ответ</a:t>
              </a:r>
              <a:endParaRPr lang="ru-RU" sz="2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882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6F77FA95-431C-4692-944E-1AB681D748FE}"/>
              </a:ext>
            </a:extLst>
          </p:cNvPr>
          <p:cNvSpPr txBox="1">
            <a:spLocks/>
          </p:cNvSpPr>
          <p:nvPr/>
        </p:nvSpPr>
        <p:spPr>
          <a:xfrm>
            <a:off x="11454269" y="6225354"/>
            <a:ext cx="447366" cy="3267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>
              <a:solidFill>
                <a:srgbClr val="4472C4">
                  <a:lumMod val="60000"/>
                  <a:lumOff val="40000"/>
                </a:srgbClr>
              </a:solidFill>
              <a:latin typeface="TT Norms Bold" panose="02000803040000020004" pitchFamily="2" charset="-52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4208585" y="621323"/>
            <a:ext cx="7983414" cy="3622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kumimoji="0" lang="ru-RU" sz="4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ru-RU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</a:t>
            </a:r>
            <a:r>
              <a:rPr kumimoji="0" lang="ru-RU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200" cap="none" dirty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 января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200" cap="none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Город Новокузнецк</a:t>
            </a:r>
            <a:endParaRPr kumimoji="0" lang="ru-RU" sz="4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cap="none" dirty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Rectangle 4">
            <a:hlinkClick r:id="rId3" action="ppaction://hlinksldjump"/>
          </p:cNvPr>
          <p:cNvSpPr/>
          <p:nvPr/>
        </p:nvSpPr>
        <p:spPr>
          <a:xfrm>
            <a:off x="5591834" y="5481024"/>
            <a:ext cx="34223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rgbClr val="2617E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rgbClr val="2617E7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446" y="2824531"/>
            <a:ext cx="3692769" cy="246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09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6F77FA95-431C-4692-944E-1AB681D748FE}"/>
              </a:ext>
            </a:extLst>
          </p:cNvPr>
          <p:cNvSpPr txBox="1">
            <a:spLocks/>
          </p:cNvSpPr>
          <p:nvPr/>
        </p:nvSpPr>
        <p:spPr>
          <a:xfrm>
            <a:off x="11454269" y="6225354"/>
            <a:ext cx="447366" cy="3267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>
              <a:solidFill>
                <a:srgbClr val="4472C4">
                  <a:lumMod val="60000"/>
                  <a:lumOff val="40000"/>
                </a:srgbClr>
              </a:solidFill>
              <a:latin typeface="TT Norms Bold" panose="02000803040000020004" pitchFamily="2" charset="-52"/>
            </a:endParaRPr>
          </a:p>
        </p:txBody>
      </p:sp>
      <p:sp>
        <p:nvSpPr>
          <p:cNvPr id="5" name="Прямоугольник 2"/>
          <p:cNvSpPr/>
          <p:nvPr/>
        </p:nvSpPr>
        <p:spPr>
          <a:xfrm>
            <a:off x="2858600" y="244434"/>
            <a:ext cx="9179169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</a:t>
            </a:r>
            <a:r>
              <a:rPr lang="ru-RU" sz="3500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400</a:t>
            </a:r>
          </a:p>
          <a:p>
            <a:pPr algn="ctr"/>
            <a:endParaRPr lang="ru-RU" sz="3500" dirty="0" smtClean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350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февраля эстафету Огня </a:t>
            </a:r>
            <a:r>
              <a:rPr lang="ru-RU" sz="3500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принимал </a:t>
            </a:r>
            <a:r>
              <a:rPr lang="ru-RU" sz="3500" dirty="0" err="1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Таштагольский</a:t>
            </a:r>
            <a:r>
              <a:rPr lang="ru-RU" sz="350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район. </a:t>
            </a:r>
            <a:endParaRPr lang="ru-RU" sz="3500" dirty="0" smtClean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3500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Какой состав  команды </a:t>
            </a:r>
            <a:r>
              <a:rPr lang="ru-RU" sz="3500" dirty="0" err="1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факелоносцев</a:t>
            </a:r>
            <a:r>
              <a:rPr lang="ru-RU" sz="350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которые пронесут Огонь в </a:t>
            </a:r>
            <a:r>
              <a:rPr lang="ru-RU" sz="3500" dirty="0" err="1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Таштагольском</a:t>
            </a:r>
            <a:r>
              <a:rPr lang="ru-RU" sz="350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районе.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5271356" y="5079303"/>
            <a:ext cx="2352675" cy="811213"/>
            <a:chOff x="5095510" y="5484909"/>
            <a:chExt cx="2352675" cy="81121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5510" y="5484909"/>
              <a:ext cx="2352675" cy="811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7">
              <a:hlinkClick r:id="rId4" action="ppaction://hlinksldjump"/>
            </p:cNvPr>
            <p:cNvSpPr/>
            <p:nvPr/>
          </p:nvSpPr>
          <p:spPr>
            <a:xfrm>
              <a:off x="5408396" y="5690461"/>
              <a:ext cx="13764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000" dirty="0" smtClean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Узнать ответ</a:t>
              </a:r>
              <a:endParaRPr lang="ru-RU" sz="2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179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6F77FA95-431C-4692-944E-1AB681D748FE}"/>
              </a:ext>
            </a:extLst>
          </p:cNvPr>
          <p:cNvSpPr txBox="1">
            <a:spLocks/>
          </p:cNvSpPr>
          <p:nvPr/>
        </p:nvSpPr>
        <p:spPr>
          <a:xfrm>
            <a:off x="11454269" y="6225354"/>
            <a:ext cx="447366" cy="3267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>
              <a:solidFill>
                <a:srgbClr val="4472C4">
                  <a:lumMod val="60000"/>
                  <a:lumOff val="40000"/>
                </a:srgbClr>
              </a:solidFill>
              <a:latin typeface="TT Norms Bold" panose="02000803040000020004" pitchFamily="2" charset="-52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3543681" y="609600"/>
            <a:ext cx="8134271" cy="2954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400</a:t>
            </a:r>
          </a:p>
          <a:p>
            <a:pPr lvl="0" algn="ctr"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600" cap="none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 </a:t>
            </a:r>
            <a:r>
              <a:rPr lang="ru-RU" sz="3600" cap="none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человек</a:t>
            </a:r>
            <a:endParaRPr lang="ru-RU" sz="3600" cap="none" dirty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Rectangle 4">
            <a:hlinkClick r:id="rId3" action="ppaction://hlinksldjump"/>
          </p:cNvPr>
          <p:cNvSpPr/>
          <p:nvPr/>
        </p:nvSpPr>
        <p:spPr>
          <a:xfrm>
            <a:off x="4876726" y="5344412"/>
            <a:ext cx="34223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rgbClr val="2617E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rgbClr val="2617E7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490" y="2183789"/>
            <a:ext cx="4915863" cy="276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05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6F77FA95-431C-4692-944E-1AB681D748FE}"/>
              </a:ext>
            </a:extLst>
          </p:cNvPr>
          <p:cNvSpPr txBox="1">
            <a:spLocks/>
          </p:cNvSpPr>
          <p:nvPr/>
        </p:nvSpPr>
        <p:spPr>
          <a:xfrm>
            <a:off x="11454269" y="6225354"/>
            <a:ext cx="447366" cy="3267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>
              <a:solidFill>
                <a:srgbClr val="4472C4">
                  <a:lumMod val="60000"/>
                  <a:lumOff val="40000"/>
                </a:srgbClr>
              </a:solidFill>
              <a:latin typeface="TT Norms Bold" panose="02000803040000020004" pitchFamily="2" charset="-52"/>
            </a:endParaRPr>
          </a:p>
        </p:txBody>
      </p:sp>
      <p:sp>
        <p:nvSpPr>
          <p:cNvPr id="5" name="Прямоугольник 2"/>
          <p:cNvSpPr/>
          <p:nvPr/>
        </p:nvSpPr>
        <p:spPr>
          <a:xfrm>
            <a:off x="3153508" y="314772"/>
            <a:ext cx="8857413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</a:t>
            </a:r>
            <a:r>
              <a:rPr lang="ru-RU" sz="3500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600</a:t>
            </a:r>
          </a:p>
          <a:p>
            <a:pPr algn="ctr"/>
            <a:endParaRPr lang="ru-RU" sz="3500" dirty="0" smtClean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3500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Какой город 10 февраля принимает </a:t>
            </a:r>
            <a:r>
              <a:rPr lang="ru-RU" sz="350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символ </a:t>
            </a:r>
            <a:r>
              <a:rPr lang="ru-RU" sz="3500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Игр, </a:t>
            </a:r>
            <a:r>
              <a:rPr lang="ru-RU" sz="350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помещенный в специальную </a:t>
            </a:r>
            <a:r>
              <a:rPr lang="ru-RU" sz="3500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капсулу</a:t>
            </a:r>
            <a:endParaRPr lang="ru-RU" sz="3500" dirty="0" smtClean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047386" y="5143932"/>
            <a:ext cx="2352552" cy="806590"/>
            <a:chOff x="4836371" y="5499514"/>
            <a:chExt cx="2352552" cy="806590"/>
          </a:xfrm>
        </p:grpSpPr>
        <p:pic>
          <p:nvPicPr>
            <p:cNvPr id="7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371" y="5499514"/>
              <a:ext cx="2352552" cy="806590"/>
            </a:xfrm>
            <a:prstGeom prst="rect">
              <a:avLst/>
            </a:prstGeom>
          </p:spPr>
        </p:pic>
        <p:sp>
          <p:nvSpPr>
            <p:cNvPr id="8" name="Rectangle 7">
              <a:hlinkClick r:id="rId4" action="ppaction://hlinksldjump"/>
            </p:cNvPr>
            <p:cNvSpPr/>
            <p:nvPr/>
          </p:nvSpPr>
          <p:spPr>
            <a:xfrm>
              <a:off x="5408396" y="5690461"/>
              <a:ext cx="13764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000" dirty="0" smtClean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Узнать ответ</a:t>
              </a:r>
              <a:endParaRPr lang="ru-RU" sz="2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356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6F77FA95-431C-4692-944E-1AB681D748FE}"/>
              </a:ext>
            </a:extLst>
          </p:cNvPr>
          <p:cNvSpPr txBox="1">
            <a:spLocks/>
          </p:cNvSpPr>
          <p:nvPr/>
        </p:nvSpPr>
        <p:spPr>
          <a:xfrm>
            <a:off x="11454269" y="6225354"/>
            <a:ext cx="447366" cy="3267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>
              <a:solidFill>
                <a:srgbClr val="4472C4">
                  <a:lumMod val="60000"/>
                  <a:lumOff val="40000"/>
                </a:srgbClr>
              </a:solidFill>
              <a:latin typeface="TT Norms Bold" panose="02000803040000020004" pitchFamily="2" charset="-52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3528645" y="0"/>
            <a:ext cx="8372989" cy="2907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ru-RU" sz="3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        </a:t>
            </a:r>
            <a:r>
              <a:rPr kumimoji="0" lang="ru-RU" sz="3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r>
              <a:rPr kumimoji="0" lang="ru-RU" sz="3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3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3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3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700" cap="none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</a:t>
            </a:r>
            <a:r>
              <a:rPr lang="ru-RU" sz="3700" cap="none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1996 году </a:t>
            </a:r>
            <a:endParaRPr kumimoji="0" lang="ru-RU" sz="37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5">
            <a:hlinkClick r:id="rId3" action="ppaction://hlinksldjump"/>
          </p:cNvPr>
          <p:cNvSpPr/>
          <p:nvPr/>
        </p:nvSpPr>
        <p:spPr>
          <a:xfrm>
            <a:off x="4971936" y="5435622"/>
            <a:ext cx="407598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rgbClr val="1165E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rgbClr val="1165ED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9" t="25108" r="61269" b="53556"/>
          <a:stretch/>
        </p:blipFill>
        <p:spPr bwMode="auto">
          <a:xfrm>
            <a:off x="5646589" y="2473431"/>
            <a:ext cx="3260658" cy="285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3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6F77FA95-431C-4692-944E-1AB681D748FE}"/>
              </a:ext>
            </a:extLst>
          </p:cNvPr>
          <p:cNvSpPr txBox="1">
            <a:spLocks/>
          </p:cNvSpPr>
          <p:nvPr/>
        </p:nvSpPr>
        <p:spPr>
          <a:xfrm>
            <a:off x="11454269" y="6225354"/>
            <a:ext cx="447366" cy="3267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>
              <a:solidFill>
                <a:srgbClr val="4472C4">
                  <a:lumMod val="60000"/>
                  <a:lumOff val="40000"/>
                </a:srgbClr>
              </a:solidFill>
              <a:latin typeface="TT Norms Bold" panose="02000803040000020004" pitchFamily="2" charset="-52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3578225" y="0"/>
            <a:ext cx="8456958" cy="2777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        </a:t>
            </a:r>
            <a:r>
              <a:rPr kumimoji="0" lang="ru-RU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kumimoji="0" lang="ru-RU" sz="5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r>
              <a:rPr kumimoji="0" lang="ru-RU" sz="5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5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5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5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5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Междуреченск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Rectangle 4">
            <a:hlinkClick r:id="rId3" action="ppaction://hlinksldjump"/>
          </p:cNvPr>
          <p:cNvSpPr/>
          <p:nvPr/>
        </p:nvSpPr>
        <p:spPr>
          <a:xfrm>
            <a:off x="5287035" y="5729964"/>
            <a:ext cx="34223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rgbClr val="2617E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rgbClr val="2617E7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254" y="2397001"/>
            <a:ext cx="4686853" cy="3124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99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6F77FA95-431C-4692-944E-1AB681D748FE}"/>
              </a:ext>
            </a:extLst>
          </p:cNvPr>
          <p:cNvSpPr txBox="1">
            <a:spLocks/>
          </p:cNvSpPr>
          <p:nvPr/>
        </p:nvSpPr>
        <p:spPr>
          <a:xfrm>
            <a:off x="11454269" y="6225354"/>
            <a:ext cx="447366" cy="3267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>
              <a:solidFill>
                <a:srgbClr val="4472C4">
                  <a:lumMod val="60000"/>
                  <a:lumOff val="40000"/>
                </a:srgbClr>
              </a:solidFill>
              <a:latin typeface="TT Norms Bold" panose="02000803040000020004" pitchFamily="2" charset="-52"/>
            </a:endParaRPr>
          </a:p>
        </p:txBody>
      </p:sp>
      <p:sp>
        <p:nvSpPr>
          <p:cNvPr id="5" name="Прямоугольник 2"/>
          <p:cNvSpPr/>
          <p:nvPr/>
        </p:nvSpPr>
        <p:spPr>
          <a:xfrm>
            <a:off x="2353154" y="235354"/>
            <a:ext cx="96715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</a:t>
            </a:r>
            <a:r>
              <a:rPr lang="ru-RU" sz="3500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800</a:t>
            </a:r>
          </a:p>
          <a:p>
            <a:pPr algn="ctr"/>
            <a:endParaRPr lang="ru-RU" sz="3500" dirty="0" smtClean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3500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Именно здесь завершится </a:t>
            </a:r>
            <a:r>
              <a:rPr lang="ru-RU" sz="350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церемония </a:t>
            </a:r>
            <a:r>
              <a:rPr lang="ru-RU" sz="3500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эстафеты </a:t>
            </a:r>
            <a:r>
              <a:rPr lang="ru-RU" sz="350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Огня 25 февраля в </a:t>
            </a:r>
            <a:r>
              <a:rPr lang="ru-RU" sz="3500" dirty="0" err="1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Кемерове</a:t>
            </a:r>
            <a:r>
              <a:rPr lang="ru-RU" sz="350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5035664" y="5156225"/>
            <a:ext cx="2352552" cy="806590"/>
            <a:chOff x="4836371" y="5499514"/>
            <a:chExt cx="2352552" cy="806590"/>
          </a:xfrm>
        </p:grpSpPr>
        <p:pic>
          <p:nvPicPr>
            <p:cNvPr id="7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371" y="5499514"/>
              <a:ext cx="2352552" cy="806590"/>
            </a:xfrm>
            <a:prstGeom prst="rect">
              <a:avLst/>
            </a:prstGeom>
          </p:spPr>
        </p:pic>
        <p:sp>
          <p:nvSpPr>
            <p:cNvPr id="8" name="Rectangle 7">
              <a:hlinkClick r:id="rId4" action="ppaction://hlinksldjump"/>
            </p:cNvPr>
            <p:cNvSpPr/>
            <p:nvPr/>
          </p:nvSpPr>
          <p:spPr>
            <a:xfrm>
              <a:off x="5408396" y="5690461"/>
              <a:ext cx="13764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000" dirty="0" smtClean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Узнать ответ</a:t>
              </a:r>
              <a:endParaRPr lang="ru-RU" sz="2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508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6F77FA95-431C-4692-944E-1AB681D748FE}"/>
              </a:ext>
            </a:extLst>
          </p:cNvPr>
          <p:cNvSpPr txBox="1">
            <a:spLocks/>
          </p:cNvSpPr>
          <p:nvPr/>
        </p:nvSpPr>
        <p:spPr>
          <a:xfrm>
            <a:off x="11454269" y="6225354"/>
            <a:ext cx="447366" cy="3267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>
              <a:solidFill>
                <a:srgbClr val="4472C4">
                  <a:lumMod val="60000"/>
                  <a:lumOff val="40000"/>
                </a:srgbClr>
              </a:solidFill>
              <a:latin typeface="TT Norms Bold" panose="02000803040000020004" pitchFamily="2" charset="-52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2286000" y="187571"/>
            <a:ext cx="9752056" cy="2508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ответ            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 800</a:t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600" cap="none" noProof="0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</a:t>
            </a:r>
            <a:r>
              <a:rPr lang="ru-RU" sz="3600" cap="none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ледовом </a:t>
            </a:r>
            <a:r>
              <a:rPr lang="ru-RU" sz="3600" cap="none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дворце «Кузбасс» пройдет церемония открытия Игр. </a:t>
            </a:r>
          </a:p>
        </p:txBody>
      </p:sp>
      <p:sp>
        <p:nvSpPr>
          <p:cNvPr id="4" name="Rectangle 4">
            <a:hlinkClick r:id="rId3" action="ppaction://hlinksldjump"/>
          </p:cNvPr>
          <p:cNvSpPr/>
          <p:nvPr/>
        </p:nvSpPr>
        <p:spPr>
          <a:xfrm>
            <a:off x="4993957" y="5481024"/>
            <a:ext cx="34223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rgbClr val="2617E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rgbClr val="2617E7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470" y="2696308"/>
            <a:ext cx="5598179" cy="263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07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6F77FA95-431C-4692-944E-1AB681D748FE}"/>
              </a:ext>
            </a:extLst>
          </p:cNvPr>
          <p:cNvSpPr txBox="1">
            <a:spLocks/>
          </p:cNvSpPr>
          <p:nvPr/>
        </p:nvSpPr>
        <p:spPr>
          <a:xfrm>
            <a:off x="11454269" y="6225354"/>
            <a:ext cx="447366" cy="3267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>
              <a:solidFill>
                <a:srgbClr val="4472C4">
                  <a:lumMod val="60000"/>
                  <a:lumOff val="40000"/>
                </a:srgbClr>
              </a:solidFill>
              <a:latin typeface="TT Norms Bold" panose="02000803040000020004" pitchFamily="2" charset="-52"/>
            </a:endParaRPr>
          </a:p>
        </p:txBody>
      </p:sp>
      <p:sp>
        <p:nvSpPr>
          <p:cNvPr id="5" name="Прямоугольник 2"/>
          <p:cNvSpPr/>
          <p:nvPr/>
        </p:nvSpPr>
        <p:spPr>
          <a:xfrm>
            <a:off x="1284279" y="759174"/>
            <a:ext cx="108204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</a:p>
          <a:p>
            <a:pPr algn="ctr"/>
            <a:endParaRPr lang="ru-RU" sz="3500" b="1" dirty="0" smtClean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35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Сначала в рамках Игр проводились </a:t>
            </a:r>
            <a:endParaRPr lang="ru-RU" sz="3500" b="1" dirty="0" smtClean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3500" b="1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соревнования </a:t>
            </a:r>
            <a:r>
              <a:rPr lang="ru-RU" sz="35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только по летним видам </a:t>
            </a:r>
            <a:r>
              <a:rPr lang="ru-RU" sz="3500" b="1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спорта. </a:t>
            </a:r>
          </a:p>
          <a:p>
            <a:pPr algn="ctr"/>
            <a:r>
              <a:rPr lang="ru-RU" sz="3500" b="1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каком году состоялись Первые зимние Международные спортивные игры </a:t>
            </a:r>
            <a:r>
              <a:rPr lang="ru-RU" sz="35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«Дети Азии». </a:t>
            </a:r>
            <a:endParaRPr lang="ru-RU" sz="3500" b="1" dirty="0" smtClean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9"/>
            <a:ext cx="2352552" cy="806590"/>
          </a:xfrm>
          <a:prstGeom prst="rect">
            <a:avLst/>
          </a:prstGeom>
        </p:spPr>
      </p:pic>
      <p:sp>
        <p:nvSpPr>
          <p:cNvPr id="10" name="Rectangle 8">
            <a:hlinkClick r:id="rId4" action="ppaction://hlinksldjump"/>
          </p:cNvPr>
          <p:cNvSpPr/>
          <p:nvPr/>
        </p:nvSpPr>
        <p:spPr>
          <a:xfrm>
            <a:off x="5408396" y="5690466"/>
            <a:ext cx="13764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40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6F77FA95-431C-4692-944E-1AB681D748FE}"/>
              </a:ext>
            </a:extLst>
          </p:cNvPr>
          <p:cNvSpPr txBox="1">
            <a:spLocks/>
          </p:cNvSpPr>
          <p:nvPr/>
        </p:nvSpPr>
        <p:spPr>
          <a:xfrm>
            <a:off x="11454269" y="6225354"/>
            <a:ext cx="447366" cy="3267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>
              <a:solidFill>
                <a:srgbClr val="4472C4">
                  <a:lumMod val="60000"/>
                  <a:lumOff val="40000"/>
                </a:srgbClr>
              </a:solidFill>
              <a:latin typeface="TT Norms Bold" panose="02000803040000020004" pitchFamily="2" charset="-52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3355513" y="281354"/>
            <a:ext cx="8546122" cy="3458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 </a:t>
            </a:r>
            <a:r>
              <a:rPr kumimoji="0" 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ru-RU" sz="4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Вопрос за 400</a:t>
            </a:r>
            <a:br>
              <a:rPr kumimoji="0" lang="ru-RU" sz="4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4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4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4100" cap="none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Первые зимние Международные спортивные игры «Дети </a:t>
            </a:r>
            <a:r>
              <a:rPr lang="ru-RU" sz="4100" cap="none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Азии» состоялись </a:t>
            </a:r>
            <a:r>
              <a:rPr lang="ru-RU" sz="4100" cap="none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Южно-Сахалинске в 2019 году.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4935342" y="5276356"/>
            <a:ext cx="34223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rgbClr val="8064A2">
                    <a:lumMod val="40000"/>
                    <a:lumOff val="6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 action="ppaction://hlinksldjump"/>
              </a:rPr>
              <a:t>Вернуться к выбору тем→</a:t>
            </a:r>
            <a:endParaRPr lang="ru-RU" sz="2500" u="sng" dirty="0">
              <a:ln w="0"/>
              <a:solidFill>
                <a:srgbClr val="8064A2">
                  <a:lumMod val="40000"/>
                  <a:lumOff val="6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59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6F77FA95-431C-4692-944E-1AB681D748FE}"/>
              </a:ext>
            </a:extLst>
          </p:cNvPr>
          <p:cNvSpPr txBox="1">
            <a:spLocks/>
          </p:cNvSpPr>
          <p:nvPr/>
        </p:nvSpPr>
        <p:spPr>
          <a:xfrm>
            <a:off x="11454269" y="6225354"/>
            <a:ext cx="447366" cy="3267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>
              <a:solidFill>
                <a:srgbClr val="4472C4">
                  <a:lumMod val="60000"/>
                  <a:lumOff val="40000"/>
                </a:srgbClr>
              </a:solidFill>
              <a:latin typeface="TT Norms Bold" panose="02000803040000020004" pitchFamily="2" charset="-52"/>
            </a:endParaRPr>
          </a:p>
        </p:txBody>
      </p:sp>
      <p:sp>
        <p:nvSpPr>
          <p:cNvPr id="5" name="Прямоугольник 2"/>
          <p:cNvSpPr/>
          <p:nvPr/>
        </p:nvSpPr>
        <p:spPr>
          <a:xfrm>
            <a:off x="1324712" y="291651"/>
            <a:ext cx="10726615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700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</a:p>
          <a:p>
            <a:pPr algn="ctr"/>
            <a:endParaRPr lang="ru-RU" sz="3700" dirty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370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Огонь на первые Игры был специально привезен из Олимпийской Атланты и зажжен на </a:t>
            </a:r>
            <a:r>
              <a:rPr lang="ru-RU" sz="3700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этом стадионе</a:t>
            </a:r>
            <a:endParaRPr lang="ru-RU" sz="3700" dirty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004335" y="5166750"/>
            <a:ext cx="2352552" cy="806590"/>
            <a:chOff x="4836371" y="5499514"/>
            <a:chExt cx="2352552" cy="806590"/>
          </a:xfrm>
        </p:grpSpPr>
        <p:pic>
          <p:nvPicPr>
            <p:cNvPr id="9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371" y="5499514"/>
              <a:ext cx="2352552" cy="806590"/>
            </a:xfrm>
            <a:prstGeom prst="rect">
              <a:avLst/>
            </a:prstGeom>
          </p:spPr>
        </p:pic>
        <p:sp>
          <p:nvSpPr>
            <p:cNvPr id="10" name="Rectangle 7">
              <a:hlinkClick r:id="rId4" action="ppaction://hlinksldjump"/>
            </p:cNvPr>
            <p:cNvSpPr/>
            <p:nvPr/>
          </p:nvSpPr>
          <p:spPr>
            <a:xfrm>
              <a:off x="5408396" y="5690461"/>
              <a:ext cx="13764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000" dirty="0" smtClean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Узнать ответ</a:t>
              </a:r>
              <a:endParaRPr lang="ru-RU" sz="2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835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6F77FA95-431C-4692-944E-1AB681D748FE}"/>
              </a:ext>
            </a:extLst>
          </p:cNvPr>
          <p:cNvSpPr txBox="1">
            <a:spLocks/>
          </p:cNvSpPr>
          <p:nvPr/>
        </p:nvSpPr>
        <p:spPr>
          <a:xfrm>
            <a:off x="11454269" y="6225354"/>
            <a:ext cx="447366" cy="3267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>
              <a:solidFill>
                <a:srgbClr val="4472C4">
                  <a:lumMod val="60000"/>
                  <a:lumOff val="40000"/>
                </a:srgbClr>
              </a:solidFill>
              <a:latin typeface="TT Norms Bold" panose="02000803040000020004" pitchFamily="2" charset="-52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3024555" y="0"/>
            <a:ext cx="9073660" cy="3505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800" b="1" cap="none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         </a:t>
            </a:r>
            <a:r>
              <a:rPr lang="ru-RU" sz="3800" cap="none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</a:p>
          <a:p>
            <a:pPr algn="ctr"/>
            <a:r>
              <a:rPr lang="ru-RU" sz="3800" cap="none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3800" cap="none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800" cap="none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</a:t>
            </a:r>
            <a:r>
              <a:rPr lang="ru-RU" sz="3800" cap="none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стадионе «</a:t>
            </a:r>
            <a:r>
              <a:rPr lang="ru-RU" sz="3800" cap="none" dirty="0" err="1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Туймаада</a:t>
            </a:r>
            <a:r>
              <a:rPr lang="ru-RU" sz="3800" cap="none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 в Якутии.</a:t>
            </a:r>
          </a:p>
          <a:p>
            <a:r>
              <a:rPr lang="ru-RU" sz="2000" cap="none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2000" cap="none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2000" cap="none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4">
            <a:hlinkClick r:id="rId3" action="ppaction://hlinksldjump"/>
          </p:cNvPr>
          <p:cNvSpPr/>
          <p:nvPr/>
        </p:nvSpPr>
        <p:spPr>
          <a:xfrm>
            <a:off x="4794665" y="5242497"/>
            <a:ext cx="34223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rgbClr val="2617E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rgbClr val="2617E7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83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6F77FA95-431C-4692-944E-1AB681D748FE}"/>
              </a:ext>
            </a:extLst>
          </p:cNvPr>
          <p:cNvSpPr txBox="1">
            <a:spLocks/>
          </p:cNvSpPr>
          <p:nvPr/>
        </p:nvSpPr>
        <p:spPr>
          <a:xfrm>
            <a:off x="11454269" y="6225354"/>
            <a:ext cx="447366" cy="3267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>
              <a:solidFill>
                <a:srgbClr val="4472C4">
                  <a:lumMod val="60000"/>
                  <a:lumOff val="40000"/>
                </a:srgbClr>
              </a:solidFill>
              <a:latin typeface="TT Norms Bold" panose="02000803040000020004" pitchFamily="2" charset="-52"/>
            </a:endParaRPr>
          </a:p>
        </p:txBody>
      </p:sp>
      <p:sp>
        <p:nvSpPr>
          <p:cNvPr id="5" name="Прямоугольник 2"/>
          <p:cNvSpPr/>
          <p:nvPr/>
        </p:nvSpPr>
        <p:spPr>
          <a:xfrm>
            <a:off x="1172311" y="238009"/>
            <a:ext cx="1084384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</a:p>
          <a:p>
            <a:pPr algn="ctr"/>
            <a:endParaRPr lang="ru-RU" sz="3500" b="1" dirty="0" smtClean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35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 Международные спортивные игры «Дети Азии» прошли в Якутске, Мирном и Нерюнгри под патронатом ЮНЕСКО, МОК и при поддержке Олимпийского совета Азии и Олимпийского комитета России. </a:t>
            </a:r>
            <a:r>
              <a:rPr lang="ru-RU" sz="3500" b="1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каком году проходили </a:t>
            </a:r>
            <a:r>
              <a:rPr lang="en-US" sz="35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 </a:t>
            </a:r>
            <a:r>
              <a:rPr lang="ru-RU" sz="35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Международные спортивные игры </a:t>
            </a:r>
            <a:endParaRPr lang="ru-RU" sz="3500" b="1" dirty="0" smtClean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10" name="Rectangle 7">
            <a:hlinkClick r:id="rId4" action="ppaction://hlinksldjump"/>
          </p:cNvPr>
          <p:cNvSpPr/>
          <p:nvPr/>
        </p:nvSpPr>
        <p:spPr>
          <a:xfrm>
            <a:off x="5408396" y="5690461"/>
            <a:ext cx="13764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36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ISPRING_PLAYERS_CUSTOMIZATION" val="UEsDBBQAAgAIAAlvgUi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BAgAAFAACAAgACW+BSKkBxHb7AgAAsAgAABQAAAAAAAAAAQAAAAAAAAAAAHVuaXZlcnNhbC9wbGF5ZXIueG1sUEsFBgAAAAABAAEAQgAAAC0DAAAAAA=="/>
  <p:tag name="ISPRING_PRESENTATION_TITLE" val="СВОЯ ИГРА"/>
  <p:tag name="ARTICULATE_SLIDE_COUNT" val="42"/>
  <p:tag name="ARTICULATE_PROJECT_OPEN" val="0"/>
  <p:tag name="ISPRING_UUID" val="{057A1C99-AAD4-4B36-81AC-138FA0944F7E}"/>
  <p:tag name="ISPRING_RESOURCE_FOLDER" val="C:\Users\olga.kokoulina\Documents\СВОЯ ИГРА - Copy\"/>
  <p:tag name="ISPRING_PRESENTATION_PATH" val="C:\Users\olga.kokoulina\Documents\СВОЯ ИГРА - Copy.pptx"/>
  <p:tag name="ISPRING_PROJECT_FOLDER_UPDATED" val="1"/>
  <p:tag name="ISPRING_SCREEN_RECS_UPDATED" val="C:\Users\olga.kokoulina\Documents\СВОЯ ИГРА - Copy"/>
  <p:tag name="ISPRING_RESOURCE_PATHS_HASH_PRESENTER" val="30a29568428e1fbe1e9622116143a56fc151e3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11025</TotalTime>
  <Words>832</Words>
  <Application>Microsoft Office PowerPoint</Application>
  <PresentationFormat>Произвольный</PresentationFormat>
  <Paragraphs>221</Paragraphs>
  <Slides>42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44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</dc:title>
  <dc:creator>Olga Kokoulina</dc:creator>
  <cp:lastModifiedBy>user</cp:lastModifiedBy>
  <cp:revision>201</cp:revision>
  <cp:lastPrinted>2022-04-11T12:15:18Z</cp:lastPrinted>
  <dcterms:created xsi:type="dcterms:W3CDTF">2017-04-04T07:27:35Z</dcterms:created>
  <dcterms:modified xsi:type="dcterms:W3CDTF">2023-02-04T16:28:10Z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F2CB6D5A-1B8B-4A8E-ADC4-3A0669CDCAD4</vt:lpwstr>
  </property>
  <property fmtid="{D5CDD505-2E9C-101B-9397-08002B2CF9AE}" pid="3" name="ArticulatePath">
    <vt:lpwstr>Презентация2</vt:lpwstr>
  </property>
</Properties>
</file>